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56" r:id="rId4"/>
    <p:sldId id="357" r:id="rId5"/>
    <p:sldId id="358" r:id="rId6"/>
    <p:sldId id="359" r:id="rId7"/>
    <p:sldId id="306" r:id="rId8"/>
    <p:sldId id="348" r:id="rId9"/>
    <p:sldId id="350" r:id="rId10"/>
    <p:sldId id="349" r:id="rId11"/>
    <p:sldId id="352" r:id="rId12"/>
    <p:sldId id="353" r:id="rId13"/>
    <p:sldId id="361" r:id="rId14"/>
    <p:sldId id="351" r:id="rId15"/>
    <p:sldId id="354" r:id="rId16"/>
    <p:sldId id="355" r:id="rId17"/>
    <p:sldId id="305" r:id="rId18"/>
    <p:sldId id="360" r:id="rId19"/>
    <p:sldId id="373" r:id="rId20"/>
    <p:sldId id="322" r:id="rId21"/>
    <p:sldId id="368" r:id="rId22"/>
    <p:sldId id="369" r:id="rId23"/>
    <p:sldId id="371" r:id="rId24"/>
    <p:sldId id="370" r:id="rId25"/>
    <p:sldId id="372" r:id="rId26"/>
    <p:sldId id="364" r:id="rId27"/>
    <p:sldId id="365" r:id="rId28"/>
    <p:sldId id="366" r:id="rId29"/>
    <p:sldId id="363" r:id="rId30"/>
    <p:sldId id="3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FF"/>
    <a:srgbClr val="9999FF"/>
    <a:srgbClr val="AEC8F8"/>
    <a:srgbClr val="6D9DF2"/>
    <a:srgbClr val="0033CC"/>
    <a:srgbClr val="000099"/>
    <a:srgbClr val="6699FF"/>
    <a:srgbClr val="4F79FF"/>
    <a:srgbClr val="E78503"/>
    <a:srgbClr val="FFE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683E7-22BB-4527-993F-7EED92C01A4A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02E7199-CB36-45CD-A89A-1F34288C5653}">
      <dgm:prSet phldrT="[Text]"/>
      <dgm:spPr/>
      <dgm:t>
        <a:bodyPr/>
        <a:lstStyle/>
        <a:p>
          <a:r>
            <a:rPr lang="en-GB" b="1" dirty="0" smtClean="0"/>
            <a:t>Programme Director</a:t>
          </a:r>
          <a:endParaRPr lang="en-GB" b="1" dirty="0"/>
        </a:p>
      </dgm:t>
    </dgm:pt>
    <dgm:pt modelId="{18D7E5E2-6569-4512-9688-D68ECB5FDC29}" type="parTrans" cxnId="{20076BEB-1608-4380-8D6C-74CA634F96BE}">
      <dgm:prSet/>
      <dgm:spPr/>
      <dgm:t>
        <a:bodyPr/>
        <a:lstStyle/>
        <a:p>
          <a:endParaRPr lang="en-GB"/>
        </a:p>
      </dgm:t>
    </dgm:pt>
    <dgm:pt modelId="{BBEDDA51-A967-464A-9D74-9DDF5BDACEBC}" type="sibTrans" cxnId="{20076BEB-1608-4380-8D6C-74CA634F96BE}">
      <dgm:prSet/>
      <dgm:spPr/>
      <dgm:t>
        <a:bodyPr/>
        <a:lstStyle/>
        <a:p>
          <a:endParaRPr lang="en-GB"/>
        </a:p>
      </dgm:t>
    </dgm:pt>
    <dgm:pt modelId="{65FD6062-433C-48CD-B2EC-4CF8D9918D4D}">
      <dgm:prSet/>
      <dgm:spPr/>
      <dgm:t>
        <a:bodyPr/>
        <a:lstStyle/>
        <a:p>
          <a:r>
            <a:rPr lang="en-GB" b="1" dirty="0" smtClean="0"/>
            <a:t>Assigned Educational Supervisor</a:t>
          </a:r>
          <a:endParaRPr lang="en-GB" b="1" dirty="0"/>
        </a:p>
      </dgm:t>
    </dgm:pt>
    <dgm:pt modelId="{595BC543-4682-401E-AA10-574BE9942F89}" type="parTrans" cxnId="{3D903065-1EB1-41DC-8387-736F43695396}">
      <dgm:prSet/>
      <dgm:spPr/>
      <dgm:t>
        <a:bodyPr/>
        <a:lstStyle/>
        <a:p>
          <a:endParaRPr lang="en-GB"/>
        </a:p>
      </dgm:t>
    </dgm:pt>
    <dgm:pt modelId="{994BC486-8101-4606-84E6-07E20945ECBB}" type="sibTrans" cxnId="{3D903065-1EB1-41DC-8387-736F43695396}">
      <dgm:prSet/>
      <dgm:spPr/>
      <dgm:t>
        <a:bodyPr/>
        <a:lstStyle/>
        <a:p>
          <a:endParaRPr lang="en-GB"/>
        </a:p>
      </dgm:t>
    </dgm:pt>
    <dgm:pt modelId="{2430B520-8E2A-49F3-9A58-7CE03821AF4D}">
      <dgm:prSet/>
      <dgm:spPr/>
      <dgm:t>
        <a:bodyPr/>
        <a:lstStyle/>
        <a:p>
          <a:r>
            <a:rPr lang="en-GB" b="1" dirty="0" smtClean="0"/>
            <a:t>Clinical Supervisor</a:t>
          </a:r>
          <a:endParaRPr lang="en-GB" b="1" dirty="0"/>
        </a:p>
      </dgm:t>
    </dgm:pt>
    <dgm:pt modelId="{6317AAE2-5274-4CA1-B13F-184EFBFED8C4}" type="parTrans" cxnId="{C27CEA32-E86E-4A09-8BDC-20B9652E8C59}">
      <dgm:prSet/>
      <dgm:spPr/>
      <dgm:t>
        <a:bodyPr/>
        <a:lstStyle/>
        <a:p>
          <a:endParaRPr lang="en-GB"/>
        </a:p>
      </dgm:t>
    </dgm:pt>
    <dgm:pt modelId="{45A2CA6F-9B64-4C0F-A191-9C4BFC96AE82}" type="sibTrans" cxnId="{C27CEA32-E86E-4A09-8BDC-20B9652E8C59}">
      <dgm:prSet/>
      <dgm:spPr/>
      <dgm:t>
        <a:bodyPr/>
        <a:lstStyle/>
        <a:p>
          <a:endParaRPr lang="en-GB"/>
        </a:p>
      </dgm:t>
    </dgm:pt>
    <dgm:pt modelId="{41C526D3-EB11-49B4-8029-DFA770AFEA9D}">
      <dgm:prSet/>
      <dgm:spPr>
        <a:solidFill>
          <a:schemeClr val="accent2"/>
        </a:solidFill>
      </dgm:spPr>
      <dgm:t>
        <a:bodyPr/>
        <a:lstStyle/>
        <a:p>
          <a:r>
            <a:rPr lang="en-GB" b="1" dirty="0" smtClean="0"/>
            <a:t>Trainee</a:t>
          </a:r>
          <a:endParaRPr lang="en-GB" b="1" dirty="0"/>
        </a:p>
      </dgm:t>
    </dgm:pt>
    <dgm:pt modelId="{55FD4EDA-CE9F-495B-B174-3469FD4C1149}" type="parTrans" cxnId="{C34D5201-842F-4D2B-AEC8-8E95FA146028}">
      <dgm:prSet/>
      <dgm:spPr/>
      <dgm:t>
        <a:bodyPr/>
        <a:lstStyle/>
        <a:p>
          <a:endParaRPr lang="en-GB"/>
        </a:p>
      </dgm:t>
    </dgm:pt>
    <dgm:pt modelId="{3A69A1FF-01F1-4320-879C-AE0F83A025A1}" type="sibTrans" cxnId="{C34D5201-842F-4D2B-AEC8-8E95FA146028}">
      <dgm:prSet/>
      <dgm:spPr/>
      <dgm:t>
        <a:bodyPr/>
        <a:lstStyle/>
        <a:p>
          <a:endParaRPr lang="en-GB"/>
        </a:p>
      </dgm:t>
    </dgm:pt>
    <dgm:pt modelId="{32CE23A5-5A51-4191-BB5D-8F58DB5F0394}" type="pres">
      <dgm:prSet presAssocID="{7B0683E7-22BB-4527-993F-7EED92C01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1B60CDD-77EB-43B5-BA6D-79E1A2A7BA5F}" type="pres">
      <dgm:prSet presAssocID="{602E7199-CB36-45CD-A89A-1F34288C5653}" presName="hierRoot1" presStyleCnt="0">
        <dgm:presLayoutVars>
          <dgm:hierBranch val="init"/>
        </dgm:presLayoutVars>
      </dgm:prSet>
      <dgm:spPr/>
    </dgm:pt>
    <dgm:pt modelId="{25576A9E-E919-4569-AE32-7729B4930247}" type="pres">
      <dgm:prSet presAssocID="{602E7199-CB36-45CD-A89A-1F34288C5653}" presName="rootComposite1" presStyleCnt="0"/>
      <dgm:spPr/>
    </dgm:pt>
    <dgm:pt modelId="{7ACD3482-3E9C-4520-8BAA-02A42BB6026D}" type="pres">
      <dgm:prSet presAssocID="{602E7199-CB36-45CD-A89A-1F34288C565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06DE7D-A2B1-4C0A-809E-1349957E51B6}" type="pres">
      <dgm:prSet presAssocID="{602E7199-CB36-45CD-A89A-1F34288C565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19395C0A-C263-496C-A556-CB0BDEE8B8D5}" type="pres">
      <dgm:prSet presAssocID="{602E7199-CB36-45CD-A89A-1F34288C5653}" presName="hierChild2" presStyleCnt="0"/>
      <dgm:spPr/>
    </dgm:pt>
    <dgm:pt modelId="{C5861B2D-2A2F-4DD8-9D0C-5157A1B5E3E7}" type="pres">
      <dgm:prSet presAssocID="{595BC543-4682-401E-AA10-574BE9942F89}" presName="Name37" presStyleLbl="parChTrans1D2" presStyleIdx="0" presStyleCnt="2"/>
      <dgm:spPr/>
      <dgm:t>
        <a:bodyPr/>
        <a:lstStyle/>
        <a:p>
          <a:endParaRPr lang="en-GB"/>
        </a:p>
      </dgm:t>
    </dgm:pt>
    <dgm:pt modelId="{CD11BEB9-EEF3-438D-BC9A-3C540204162D}" type="pres">
      <dgm:prSet presAssocID="{65FD6062-433C-48CD-B2EC-4CF8D9918D4D}" presName="hierRoot2" presStyleCnt="0">
        <dgm:presLayoutVars>
          <dgm:hierBranch val="init"/>
        </dgm:presLayoutVars>
      </dgm:prSet>
      <dgm:spPr/>
    </dgm:pt>
    <dgm:pt modelId="{5DE6A1DE-F913-4527-A198-2CBDD3D529D2}" type="pres">
      <dgm:prSet presAssocID="{65FD6062-433C-48CD-B2EC-4CF8D9918D4D}" presName="rootComposite" presStyleCnt="0"/>
      <dgm:spPr/>
    </dgm:pt>
    <dgm:pt modelId="{8C774EB8-E3C1-4845-8110-A7E0ABD662B2}" type="pres">
      <dgm:prSet presAssocID="{65FD6062-433C-48CD-B2EC-4CF8D9918D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F0304D-32EC-4207-88FF-62FE97FD351C}" type="pres">
      <dgm:prSet presAssocID="{65FD6062-433C-48CD-B2EC-4CF8D9918D4D}" presName="rootConnector" presStyleLbl="node2" presStyleIdx="0" presStyleCnt="2"/>
      <dgm:spPr/>
      <dgm:t>
        <a:bodyPr/>
        <a:lstStyle/>
        <a:p>
          <a:endParaRPr lang="en-GB"/>
        </a:p>
      </dgm:t>
    </dgm:pt>
    <dgm:pt modelId="{C1BD59AC-04E2-41C4-8889-3177B3BCE52F}" type="pres">
      <dgm:prSet presAssocID="{65FD6062-433C-48CD-B2EC-4CF8D9918D4D}" presName="hierChild4" presStyleCnt="0"/>
      <dgm:spPr/>
    </dgm:pt>
    <dgm:pt modelId="{F9D61CE9-DF26-40BF-B44C-1D2B171D0053}" type="pres">
      <dgm:prSet presAssocID="{55FD4EDA-CE9F-495B-B174-3469FD4C1149}" presName="Name37" presStyleLbl="parChTrans1D3" presStyleIdx="0" presStyleCnt="1"/>
      <dgm:spPr/>
      <dgm:t>
        <a:bodyPr/>
        <a:lstStyle/>
        <a:p>
          <a:endParaRPr lang="en-GB"/>
        </a:p>
      </dgm:t>
    </dgm:pt>
    <dgm:pt modelId="{273E70D3-07FD-4C56-8C26-612D3B8E0912}" type="pres">
      <dgm:prSet presAssocID="{41C526D3-EB11-49B4-8029-DFA770AFEA9D}" presName="hierRoot2" presStyleCnt="0">
        <dgm:presLayoutVars>
          <dgm:hierBranch val="init"/>
        </dgm:presLayoutVars>
      </dgm:prSet>
      <dgm:spPr/>
    </dgm:pt>
    <dgm:pt modelId="{442A2432-DD68-4D73-8C72-BBA140842AB0}" type="pres">
      <dgm:prSet presAssocID="{41C526D3-EB11-49B4-8029-DFA770AFEA9D}" presName="rootComposite" presStyleCnt="0"/>
      <dgm:spPr/>
    </dgm:pt>
    <dgm:pt modelId="{356834F3-847D-4060-9D51-425DA8DC0FB4}" type="pres">
      <dgm:prSet presAssocID="{41C526D3-EB11-49B4-8029-DFA770AFEA9D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B0FC53-D558-4CC7-B701-C548EF28F2CA}" type="pres">
      <dgm:prSet presAssocID="{41C526D3-EB11-49B4-8029-DFA770AFEA9D}" presName="rootConnector" presStyleLbl="node3" presStyleIdx="0" presStyleCnt="1"/>
      <dgm:spPr/>
      <dgm:t>
        <a:bodyPr/>
        <a:lstStyle/>
        <a:p>
          <a:endParaRPr lang="en-GB"/>
        </a:p>
      </dgm:t>
    </dgm:pt>
    <dgm:pt modelId="{267A5E6A-E58C-4B72-BF86-3F77ACCFAC5D}" type="pres">
      <dgm:prSet presAssocID="{41C526D3-EB11-49B4-8029-DFA770AFEA9D}" presName="hierChild4" presStyleCnt="0"/>
      <dgm:spPr/>
    </dgm:pt>
    <dgm:pt modelId="{5BBF5184-32D1-4B59-B986-3343A6192842}" type="pres">
      <dgm:prSet presAssocID="{41C526D3-EB11-49B4-8029-DFA770AFEA9D}" presName="hierChild5" presStyleCnt="0"/>
      <dgm:spPr/>
    </dgm:pt>
    <dgm:pt modelId="{502F09CD-01DB-4CE9-80F3-0B96A4F76FDA}" type="pres">
      <dgm:prSet presAssocID="{65FD6062-433C-48CD-B2EC-4CF8D9918D4D}" presName="hierChild5" presStyleCnt="0"/>
      <dgm:spPr/>
    </dgm:pt>
    <dgm:pt modelId="{F7365633-CBCD-468D-9B6C-B8BB74F4FC35}" type="pres">
      <dgm:prSet presAssocID="{6317AAE2-5274-4CA1-B13F-184EFBFED8C4}" presName="Name37" presStyleLbl="parChTrans1D2" presStyleIdx="1" presStyleCnt="2"/>
      <dgm:spPr/>
      <dgm:t>
        <a:bodyPr/>
        <a:lstStyle/>
        <a:p>
          <a:endParaRPr lang="en-GB"/>
        </a:p>
      </dgm:t>
    </dgm:pt>
    <dgm:pt modelId="{F231FDB5-926F-4495-A27D-10F9DC39C571}" type="pres">
      <dgm:prSet presAssocID="{2430B520-8E2A-49F3-9A58-7CE03821AF4D}" presName="hierRoot2" presStyleCnt="0">
        <dgm:presLayoutVars>
          <dgm:hierBranch val="init"/>
        </dgm:presLayoutVars>
      </dgm:prSet>
      <dgm:spPr/>
    </dgm:pt>
    <dgm:pt modelId="{BD6E3F13-B37C-48D6-9824-EFDC82ACBB36}" type="pres">
      <dgm:prSet presAssocID="{2430B520-8E2A-49F3-9A58-7CE03821AF4D}" presName="rootComposite" presStyleCnt="0"/>
      <dgm:spPr/>
    </dgm:pt>
    <dgm:pt modelId="{B452F4F8-E1E3-4250-8423-EFC58BC5A06F}" type="pres">
      <dgm:prSet presAssocID="{2430B520-8E2A-49F3-9A58-7CE03821AF4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74AF6-0814-4948-9030-BEE4008E7394}" type="pres">
      <dgm:prSet presAssocID="{2430B520-8E2A-49F3-9A58-7CE03821AF4D}" presName="rootConnector" presStyleLbl="node2" presStyleIdx="1" presStyleCnt="2"/>
      <dgm:spPr/>
      <dgm:t>
        <a:bodyPr/>
        <a:lstStyle/>
        <a:p>
          <a:endParaRPr lang="en-GB"/>
        </a:p>
      </dgm:t>
    </dgm:pt>
    <dgm:pt modelId="{12282F23-6639-4BB4-AC3B-639AF80595EC}" type="pres">
      <dgm:prSet presAssocID="{2430B520-8E2A-49F3-9A58-7CE03821AF4D}" presName="hierChild4" presStyleCnt="0"/>
      <dgm:spPr/>
    </dgm:pt>
    <dgm:pt modelId="{491059E4-24B5-4C8B-ABAD-FABE40C44BD5}" type="pres">
      <dgm:prSet presAssocID="{2430B520-8E2A-49F3-9A58-7CE03821AF4D}" presName="hierChild5" presStyleCnt="0"/>
      <dgm:spPr/>
    </dgm:pt>
    <dgm:pt modelId="{B3D85FD2-7891-412B-A830-70402C24688A}" type="pres">
      <dgm:prSet presAssocID="{602E7199-CB36-45CD-A89A-1F34288C5653}" presName="hierChild3" presStyleCnt="0"/>
      <dgm:spPr/>
    </dgm:pt>
  </dgm:ptLst>
  <dgm:cxnLst>
    <dgm:cxn modelId="{20076BEB-1608-4380-8D6C-74CA634F96BE}" srcId="{7B0683E7-22BB-4527-993F-7EED92C01A4A}" destId="{602E7199-CB36-45CD-A89A-1F34288C5653}" srcOrd="0" destOrd="0" parTransId="{18D7E5E2-6569-4512-9688-D68ECB5FDC29}" sibTransId="{BBEDDA51-A967-464A-9D74-9DDF5BDACEBC}"/>
    <dgm:cxn modelId="{3D903065-1EB1-41DC-8387-736F43695396}" srcId="{602E7199-CB36-45CD-A89A-1F34288C5653}" destId="{65FD6062-433C-48CD-B2EC-4CF8D9918D4D}" srcOrd="0" destOrd="0" parTransId="{595BC543-4682-401E-AA10-574BE9942F89}" sibTransId="{994BC486-8101-4606-84E6-07E20945ECBB}"/>
    <dgm:cxn modelId="{C34D5201-842F-4D2B-AEC8-8E95FA146028}" srcId="{65FD6062-433C-48CD-B2EC-4CF8D9918D4D}" destId="{41C526D3-EB11-49B4-8029-DFA770AFEA9D}" srcOrd="0" destOrd="0" parTransId="{55FD4EDA-CE9F-495B-B174-3469FD4C1149}" sibTransId="{3A69A1FF-01F1-4320-879C-AE0F83A025A1}"/>
    <dgm:cxn modelId="{BCF2CA4C-FC37-4E67-8108-18A650722EF8}" type="presOf" srcId="{55FD4EDA-CE9F-495B-B174-3469FD4C1149}" destId="{F9D61CE9-DF26-40BF-B44C-1D2B171D0053}" srcOrd="0" destOrd="0" presId="urn:microsoft.com/office/officeart/2005/8/layout/orgChart1"/>
    <dgm:cxn modelId="{C27CEA32-E86E-4A09-8BDC-20B9652E8C59}" srcId="{602E7199-CB36-45CD-A89A-1F34288C5653}" destId="{2430B520-8E2A-49F3-9A58-7CE03821AF4D}" srcOrd="1" destOrd="0" parTransId="{6317AAE2-5274-4CA1-B13F-184EFBFED8C4}" sibTransId="{45A2CA6F-9B64-4C0F-A191-9C4BFC96AE82}"/>
    <dgm:cxn modelId="{E3102529-4428-4A96-8125-400EFFBA13B8}" type="presOf" srcId="{65FD6062-433C-48CD-B2EC-4CF8D9918D4D}" destId="{8C774EB8-E3C1-4845-8110-A7E0ABD662B2}" srcOrd="0" destOrd="0" presId="urn:microsoft.com/office/officeart/2005/8/layout/orgChart1"/>
    <dgm:cxn modelId="{768EE78E-98A0-43CA-BEE4-B51683AEC7FF}" type="presOf" srcId="{2430B520-8E2A-49F3-9A58-7CE03821AF4D}" destId="{E3474AF6-0814-4948-9030-BEE4008E7394}" srcOrd="1" destOrd="0" presId="urn:microsoft.com/office/officeart/2005/8/layout/orgChart1"/>
    <dgm:cxn modelId="{923A628A-1634-4D0D-84F8-2DDF06AB5867}" type="presOf" srcId="{602E7199-CB36-45CD-A89A-1F34288C5653}" destId="{7E06DE7D-A2B1-4C0A-809E-1349957E51B6}" srcOrd="1" destOrd="0" presId="urn:microsoft.com/office/officeart/2005/8/layout/orgChart1"/>
    <dgm:cxn modelId="{EC7FF32A-FEF5-460F-99AB-95F21566CF66}" type="presOf" srcId="{41C526D3-EB11-49B4-8029-DFA770AFEA9D}" destId="{39B0FC53-D558-4CC7-B701-C548EF28F2CA}" srcOrd="1" destOrd="0" presId="urn:microsoft.com/office/officeart/2005/8/layout/orgChart1"/>
    <dgm:cxn modelId="{AFB80EBC-9437-46DE-AA34-C76604B0929B}" type="presOf" srcId="{6317AAE2-5274-4CA1-B13F-184EFBFED8C4}" destId="{F7365633-CBCD-468D-9B6C-B8BB74F4FC35}" srcOrd="0" destOrd="0" presId="urn:microsoft.com/office/officeart/2005/8/layout/orgChart1"/>
    <dgm:cxn modelId="{2E205102-A83B-41F0-8D7A-794D9F8316BF}" type="presOf" srcId="{65FD6062-433C-48CD-B2EC-4CF8D9918D4D}" destId="{81F0304D-32EC-4207-88FF-62FE97FD351C}" srcOrd="1" destOrd="0" presId="urn:microsoft.com/office/officeart/2005/8/layout/orgChart1"/>
    <dgm:cxn modelId="{12DC082B-8403-43E1-849D-5A7C71F62564}" type="presOf" srcId="{41C526D3-EB11-49B4-8029-DFA770AFEA9D}" destId="{356834F3-847D-4060-9D51-425DA8DC0FB4}" srcOrd="0" destOrd="0" presId="urn:microsoft.com/office/officeart/2005/8/layout/orgChart1"/>
    <dgm:cxn modelId="{F9EAB950-3803-467B-8265-3C83F8D42959}" type="presOf" srcId="{2430B520-8E2A-49F3-9A58-7CE03821AF4D}" destId="{B452F4F8-E1E3-4250-8423-EFC58BC5A06F}" srcOrd="0" destOrd="0" presId="urn:microsoft.com/office/officeart/2005/8/layout/orgChart1"/>
    <dgm:cxn modelId="{888994AF-1318-4CA9-B609-3C3B2F251E8F}" type="presOf" srcId="{595BC543-4682-401E-AA10-574BE9942F89}" destId="{C5861B2D-2A2F-4DD8-9D0C-5157A1B5E3E7}" srcOrd="0" destOrd="0" presId="urn:microsoft.com/office/officeart/2005/8/layout/orgChart1"/>
    <dgm:cxn modelId="{119CBBF4-3605-4492-A221-F79B6D1EF23C}" type="presOf" srcId="{7B0683E7-22BB-4527-993F-7EED92C01A4A}" destId="{32CE23A5-5A51-4191-BB5D-8F58DB5F0394}" srcOrd="0" destOrd="0" presId="urn:microsoft.com/office/officeart/2005/8/layout/orgChart1"/>
    <dgm:cxn modelId="{423F62FF-26BA-4D3E-8F71-1A491C1AC33E}" type="presOf" srcId="{602E7199-CB36-45CD-A89A-1F34288C5653}" destId="{7ACD3482-3E9C-4520-8BAA-02A42BB6026D}" srcOrd="0" destOrd="0" presId="urn:microsoft.com/office/officeart/2005/8/layout/orgChart1"/>
    <dgm:cxn modelId="{AED77B64-8FA6-4039-8096-DBEBFE0CD2AF}" type="presParOf" srcId="{32CE23A5-5A51-4191-BB5D-8F58DB5F0394}" destId="{51B60CDD-77EB-43B5-BA6D-79E1A2A7BA5F}" srcOrd="0" destOrd="0" presId="urn:microsoft.com/office/officeart/2005/8/layout/orgChart1"/>
    <dgm:cxn modelId="{23B6B6E1-4A99-48FD-AFEE-1331579B8E02}" type="presParOf" srcId="{51B60CDD-77EB-43B5-BA6D-79E1A2A7BA5F}" destId="{25576A9E-E919-4569-AE32-7729B4930247}" srcOrd="0" destOrd="0" presId="urn:microsoft.com/office/officeart/2005/8/layout/orgChart1"/>
    <dgm:cxn modelId="{DBC8D585-1FD0-4F1A-9808-1C51A1160D85}" type="presParOf" srcId="{25576A9E-E919-4569-AE32-7729B4930247}" destId="{7ACD3482-3E9C-4520-8BAA-02A42BB6026D}" srcOrd="0" destOrd="0" presId="urn:microsoft.com/office/officeart/2005/8/layout/orgChart1"/>
    <dgm:cxn modelId="{9334528E-37FA-443C-9809-B16A811EEAD5}" type="presParOf" srcId="{25576A9E-E919-4569-AE32-7729B4930247}" destId="{7E06DE7D-A2B1-4C0A-809E-1349957E51B6}" srcOrd="1" destOrd="0" presId="urn:microsoft.com/office/officeart/2005/8/layout/orgChart1"/>
    <dgm:cxn modelId="{CCE976D4-04D9-4542-B82A-D0C772066601}" type="presParOf" srcId="{51B60CDD-77EB-43B5-BA6D-79E1A2A7BA5F}" destId="{19395C0A-C263-496C-A556-CB0BDEE8B8D5}" srcOrd="1" destOrd="0" presId="urn:microsoft.com/office/officeart/2005/8/layout/orgChart1"/>
    <dgm:cxn modelId="{72122F89-DEE4-4852-BA7F-5CA54AEEBAF7}" type="presParOf" srcId="{19395C0A-C263-496C-A556-CB0BDEE8B8D5}" destId="{C5861B2D-2A2F-4DD8-9D0C-5157A1B5E3E7}" srcOrd="0" destOrd="0" presId="urn:microsoft.com/office/officeart/2005/8/layout/orgChart1"/>
    <dgm:cxn modelId="{9B33A6C1-0D9F-4E3B-A265-F32B9BB8DDB6}" type="presParOf" srcId="{19395C0A-C263-496C-A556-CB0BDEE8B8D5}" destId="{CD11BEB9-EEF3-438D-BC9A-3C540204162D}" srcOrd="1" destOrd="0" presId="urn:microsoft.com/office/officeart/2005/8/layout/orgChart1"/>
    <dgm:cxn modelId="{E37DCFB3-1A9A-4081-B300-A04954E7E309}" type="presParOf" srcId="{CD11BEB9-EEF3-438D-BC9A-3C540204162D}" destId="{5DE6A1DE-F913-4527-A198-2CBDD3D529D2}" srcOrd="0" destOrd="0" presId="urn:microsoft.com/office/officeart/2005/8/layout/orgChart1"/>
    <dgm:cxn modelId="{E42AE494-D034-44BA-8F6F-C102B12C4E6A}" type="presParOf" srcId="{5DE6A1DE-F913-4527-A198-2CBDD3D529D2}" destId="{8C774EB8-E3C1-4845-8110-A7E0ABD662B2}" srcOrd="0" destOrd="0" presId="urn:microsoft.com/office/officeart/2005/8/layout/orgChart1"/>
    <dgm:cxn modelId="{CFDF8D51-6D62-438B-AE39-0BA1F4A6C827}" type="presParOf" srcId="{5DE6A1DE-F913-4527-A198-2CBDD3D529D2}" destId="{81F0304D-32EC-4207-88FF-62FE97FD351C}" srcOrd="1" destOrd="0" presId="urn:microsoft.com/office/officeart/2005/8/layout/orgChart1"/>
    <dgm:cxn modelId="{F375D6ED-250B-4AEE-AC96-A500023D499F}" type="presParOf" srcId="{CD11BEB9-EEF3-438D-BC9A-3C540204162D}" destId="{C1BD59AC-04E2-41C4-8889-3177B3BCE52F}" srcOrd="1" destOrd="0" presId="urn:microsoft.com/office/officeart/2005/8/layout/orgChart1"/>
    <dgm:cxn modelId="{19C1F026-26F8-46E4-B5F1-EDADE88232D6}" type="presParOf" srcId="{C1BD59AC-04E2-41C4-8889-3177B3BCE52F}" destId="{F9D61CE9-DF26-40BF-B44C-1D2B171D0053}" srcOrd="0" destOrd="0" presId="urn:microsoft.com/office/officeart/2005/8/layout/orgChart1"/>
    <dgm:cxn modelId="{14FC70E0-1EE6-4DF8-ACE3-871A5F2B1323}" type="presParOf" srcId="{C1BD59AC-04E2-41C4-8889-3177B3BCE52F}" destId="{273E70D3-07FD-4C56-8C26-612D3B8E0912}" srcOrd="1" destOrd="0" presId="urn:microsoft.com/office/officeart/2005/8/layout/orgChart1"/>
    <dgm:cxn modelId="{AE1058CD-770B-4B93-BCE3-18D3445D9D9A}" type="presParOf" srcId="{273E70D3-07FD-4C56-8C26-612D3B8E0912}" destId="{442A2432-DD68-4D73-8C72-BBA140842AB0}" srcOrd="0" destOrd="0" presId="urn:microsoft.com/office/officeart/2005/8/layout/orgChart1"/>
    <dgm:cxn modelId="{BE7F087D-633A-42B7-8730-AE49161585EE}" type="presParOf" srcId="{442A2432-DD68-4D73-8C72-BBA140842AB0}" destId="{356834F3-847D-4060-9D51-425DA8DC0FB4}" srcOrd="0" destOrd="0" presId="urn:microsoft.com/office/officeart/2005/8/layout/orgChart1"/>
    <dgm:cxn modelId="{D8ED04FD-66E7-4014-8075-94AF7149A449}" type="presParOf" srcId="{442A2432-DD68-4D73-8C72-BBA140842AB0}" destId="{39B0FC53-D558-4CC7-B701-C548EF28F2CA}" srcOrd="1" destOrd="0" presId="urn:microsoft.com/office/officeart/2005/8/layout/orgChart1"/>
    <dgm:cxn modelId="{CA0F910F-272C-4342-A0CB-B06BE426779C}" type="presParOf" srcId="{273E70D3-07FD-4C56-8C26-612D3B8E0912}" destId="{267A5E6A-E58C-4B72-BF86-3F77ACCFAC5D}" srcOrd="1" destOrd="0" presId="urn:microsoft.com/office/officeart/2005/8/layout/orgChart1"/>
    <dgm:cxn modelId="{0E4F7DF6-AAFA-44BA-8AF7-3BCA3327F4BF}" type="presParOf" srcId="{273E70D3-07FD-4C56-8C26-612D3B8E0912}" destId="{5BBF5184-32D1-4B59-B986-3343A6192842}" srcOrd="2" destOrd="0" presId="urn:microsoft.com/office/officeart/2005/8/layout/orgChart1"/>
    <dgm:cxn modelId="{BBDABDCD-37B5-4459-A501-784072B96471}" type="presParOf" srcId="{CD11BEB9-EEF3-438D-BC9A-3C540204162D}" destId="{502F09CD-01DB-4CE9-80F3-0B96A4F76FDA}" srcOrd="2" destOrd="0" presId="urn:microsoft.com/office/officeart/2005/8/layout/orgChart1"/>
    <dgm:cxn modelId="{5F56FA82-5815-46B5-A74E-C1CEF58627E5}" type="presParOf" srcId="{19395C0A-C263-496C-A556-CB0BDEE8B8D5}" destId="{F7365633-CBCD-468D-9B6C-B8BB74F4FC35}" srcOrd="2" destOrd="0" presId="urn:microsoft.com/office/officeart/2005/8/layout/orgChart1"/>
    <dgm:cxn modelId="{843B4E1B-DB98-48F8-B434-7A2DF509E892}" type="presParOf" srcId="{19395C0A-C263-496C-A556-CB0BDEE8B8D5}" destId="{F231FDB5-926F-4495-A27D-10F9DC39C571}" srcOrd="3" destOrd="0" presId="urn:microsoft.com/office/officeart/2005/8/layout/orgChart1"/>
    <dgm:cxn modelId="{FBD1B4AE-710E-42AB-9E64-89F16403AF0B}" type="presParOf" srcId="{F231FDB5-926F-4495-A27D-10F9DC39C571}" destId="{BD6E3F13-B37C-48D6-9824-EFDC82ACBB36}" srcOrd="0" destOrd="0" presId="urn:microsoft.com/office/officeart/2005/8/layout/orgChart1"/>
    <dgm:cxn modelId="{A2F33B7F-429E-46D3-8452-42CF555BDEBE}" type="presParOf" srcId="{BD6E3F13-B37C-48D6-9824-EFDC82ACBB36}" destId="{B452F4F8-E1E3-4250-8423-EFC58BC5A06F}" srcOrd="0" destOrd="0" presId="urn:microsoft.com/office/officeart/2005/8/layout/orgChart1"/>
    <dgm:cxn modelId="{9BB66BDA-6681-4932-8F9B-BC46447EE4F5}" type="presParOf" srcId="{BD6E3F13-B37C-48D6-9824-EFDC82ACBB36}" destId="{E3474AF6-0814-4948-9030-BEE4008E7394}" srcOrd="1" destOrd="0" presId="urn:microsoft.com/office/officeart/2005/8/layout/orgChart1"/>
    <dgm:cxn modelId="{C445D5FB-4887-4F07-9786-0177D933A0A8}" type="presParOf" srcId="{F231FDB5-926F-4495-A27D-10F9DC39C571}" destId="{12282F23-6639-4BB4-AC3B-639AF80595EC}" srcOrd="1" destOrd="0" presId="urn:microsoft.com/office/officeart/2005/8/layout/orgChart1"/>
    <dgm:cxn modelId="{3B21310F-38F4-4B6F-BD81-D0ECF247FAA1}" type="presParOf" srcId="{F231FDB5-926F-4495-A27D-10F9DC39C571}" destId="{491059E4-24B5-4C8B-ABAD-FABE40C44BD5}" srcOrd="2" destOrd="0" presId="urn:microsoft.com/office/officeart/2005/8/layout/orgChart1"/>
    <dgm:cxn modelId="{C7E8EBF0-F34F-40FA-ADD1-10A5AFA28A66}" type="presParOf" srcId="{51B60CDD-77EB-43B5-BA6D-79E1A2A7BA5F}" destId="{B3D85FD2-7891-412B-A830-70402C2468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65633-CBCD-468D-9B6C-B8BB74F4FC35}">
      <dsp:nvSpPr>
        <dsp:cNvPr id="0" name=""/>
        <dsp:cNvSpPr/>
      </dsp:nvSpPr>
      <dsp:spPr>
        <a:xfrm>
          <a:off x="3216188" y="1133974"/>
          <a:ext cx="1370511" cy="47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57"/>
              </a:lnTo>
              <a:lnTo>
                <a:pt x="1370511" y="237857"/>
              </a:lnTo>
              <a:lnTo>
                <a:pt x="1370511" y="4757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61CE9-DF26-40BF-B44C-1D2B171D0053}">
      <dsp:nvSpPr>
        <dsp:cNvPr id="0" name=""/>
        <dsp:cNvSpPr/>
      </dsp:nvSpPr>
      <dsp:spPr>
        <a:xfrm>
          <a:off x="939553" y="2742343"/>
          <a:ext cx="339796" cy="1042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041"/>
              </a:lnTo>
              <a:lnTo>
                <a:pt x="339796" y="10420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61B2D-2A2F-4DD8-9D0C-5157A1B5E3E7}">
      <dsp:nvSpPr>
        <dsp:cNvPr id="0" name=""/>
        <dsp:cNvSpPr/>
      </dsp:nvSpPr>
      <dsp:spPr>
        <a:xfrm>
          <a:off x="1845676" y="1133974"/>
          <a:ext cx="1370511" cy="475714"/>
        </a:xfrm>
        <a:custGeom>
          <a:avLst/>
          <a:gdLst/>
          <a:ahLst/>
          <a:cxnLst/>
          <a:rect l="0" t="0" r="0" b="0"/>
          <a:pathLst>
            <a:path>
              <a:moveTo>
                <a:pt x="1370511" y="0"/>
              </a:moveTo>
              <a:lnTo>
                <a:pt x="1370511" y="237857"/>
              </a:lnTo>
              <a:lnTo>
                <a:pt x="0" y="237857"/>
              </a:lnTo>
              <a:lnTo>
                <a:pt x="0" y="4757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D3482-3E9C-4520-8BAA-02A42BB6026D}">
      <dsp:nvSpPr>
        <dsp:cNvPr id="0" name=""/>
        <dsp:cNvSpPr/>
      </dsp:nvSpPr>
      <dsp:spPr>
        <a:xfrm>
          <a:off x="2083533" y="1320"/>
          <a:ext cx="2265308" cy="1132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Programme Director</a:t>
          </a:r>
          <a:endParaRPr lang="en-GB" sz="2600" b="1" kern="1200" dirty="0"/>
        </a:p>
      </dsp:txBody>
      <dsp:txXfrm>
        <a:off x="2083533" y="1320"/>
        <a:ext cx="2265308" cy="1132654"/>
      </dsp:txXfrm>
    </dsp:sp>
    <dsp:sp modelId="{8C774EB8-E3C1-4845-8110-A7E0ABD662B2}">
      <dsp:nvSpPr>
        <dsp:cNvPr id="0" name=""/>
        <dsp:cNvSpPr/>
      </dsp:nvSpPr>
      <dsp:spPr>
        <a:xfrm>
          <a:off x="713022" y="1609688"/>
          <a:ext cx="2265308" cy="1132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Assigned Educational Supervisor</a:t>
          </a:r>
          <a:endParaRPr lang="en-GB" sz="2600" b="1" kern="1200" dirty="0"/>
        </a:p>
      </dsp:txBody>
      <dsp:txXfrm>
        <a:off x="713022" y="1609688"/>
        <a:ext cx="2265308" cy="1132654"/>
      </dsp:txXfrm>
    </dsp:sp>
    <dsp:sp modelId="{356834F3-847D-4060-9D51-425DA8DC0FB4}">
      <dsp:nvSpPr>
        <dsp:cNvPr id="0" name=""/>
        <dsp:cNvSpPr/>
      </dsp:nvSpPr>
      <dsp:spPr>
        <a:xfrm>
          <a:off x="1279349" y="3218057"/>
          <a:ext cx="2265308" cy="113265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Trainee</a:t>
          </a:r>
          <a:endParaRPr lang="en-GB" sz="2600" b="1" kern="1200" dirty="0"/>
        </a:p>
      </dsp:txBody>
      <dsp:txXfrm>
        <a:off x="1279349" y="3218057"/>
        <a:ext cx="2265308" cy="1132654"/>
      </dsp:txXfrm>
    </dsp:sp>
    <dsp:sp modelId="{B452F4F8-E1E3-4250-8423-EFC58BC5A06F}">
      <dsp:nvSpPr>
        <dsp:cNvPr id="0" name=""/>
        <dsp:cNvSpPr/>
      </dsp:nvSpPr>
      <dsp:spPr>
        <a:xfrm>
          <a:off x="3454045" y="1609688"/>
          <a:ext cx="2265308" cy="1132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Clinical Supervisor</a:t>
          </a:r>
          <a:endParaRPr lang="en-GB" sz="2600" b="1" kern="1200" dirty="0"/>
        </a:p>
      </dsp:txBody>
      <dsp:txXfrm>
        <a:off x="3454045" y="1609688"/>
        <a:ext cx="2265308" cy="113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49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968552"/>
          </a:xfrm>
          <a:solidFill>
            <a:srgbClr val="6D9DF2">
              <a:alpha val="23922"/>
            </a:srgbClr>
          </a:solidFill>
          <a:ln>
            <a:solidFill>
              <a:srgbClr val="D67F00"/>
            </a:solidFill>
          </a:ln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124123"/>
          </a:xfrm>
        </p:spPr>
        <p:txBody>
          <a:bodyPr/>
          <a:lstStyle/>
          <a:p>
            <a:r>
              <a:rPr lang="en-GB" dirty="0" smtClean="0"/>
              <a:t>v1 </a:t>
            </a:r>
            <a:fld id="{E4368DB3-5C6E-4107-B011-D7FF267A42D7}" type="datetimeFigureOut">
              <a:rPr lang="en-GB" smtClean="0"/>
              <a:pPr/>
              <a:t>03/08/2014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907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9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87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5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2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8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6D9DF2">
              <a:alpha val="2392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68DB3-5C6E-4107-B011-D7FF267A42D7}" type="datetimeFigureOut">
              <a:rPr lang="en-GB" smtClean="0"/>
              <a:t>03/08/2014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28C9-3C89-48DB-8FFF-36965F70380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162814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6D9DF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6D9DF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D9DF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6D9DF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6D9DF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6D9DF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ogbook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63031"/>
            <a:ext cx="7772400" cy="1470025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>School of Surgery</a:t>
            </a:r>
            <a:br>
              <a:rPr lang="en-GB" sz="48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</a:br>
            <a:r>
              <a:rPr lang="en-GB" sz="36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>Induction </a:t>
            </a: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>Day</a:t>
            </a:r>
            <a:r>
              <a:rPr lang="en-GB" sz="48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/>
            </a:r>
            <a:br>
              <a:rPr lang="en-GB" sz="48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</a:b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>&lt;Date&gt;</a:t>
            </a:r>
            <a:br>
              <a:rPr lang="en-GB" sz="3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</a:br>
            <a:r>
              <a:rPr lang="en-GB" sz="48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/>
            </a:r>
            <a:br>
              <a:rPr lang="en-GB" sz="48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</a:br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</a:rPr>
              <a:t>ISCP Session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ea typeface="Tahoma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8032" y="28529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6D9DF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3600" dirty="0">
              <a:solidFill>
                <a:schemeClr val="accent1">
                  <a:lumMod val="50000"/>
                </a:schemeClr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Trainee profile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284" y="1412875"/>
            <a:ext cx="448845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0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Placements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149" y="1412875"/>
            <a:ext cx="606672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42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Learning Agreement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88" y="1412875"/>
            <a:ext cx="5265449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9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Learning Agreement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lvl="4"/>
            <a:r>
              <a:rPr lang="en-GB" sz="4000" dirty="0" smtClean="0"/>
              <a:t>Objective setting</a:t>
            </a:r>
          </a:p>
          <a:p>
            <a:pPr lvl="4"/>
            <a:r>
              <a:rPr lang="en-GB" sz="4000" dirty="0" smtClean="0"/>
              <a:t>Interim Review</a:t>
            </a:r>
          </a:p>
          <a:p>
            <a:pPr lvl="4"/>
            <a:r>
              <a:rPr lang="en-GB" sz="4000" dirty="0" smtClean="0"/>
              <a:t>Final Review</a:t>
            </a:r>
          </a:p>
          <a:p>
            <a:pPr lvl="4"/>
            <a:r>
              <a:rPr lang="en-GB" sz="4000" dirty="0" smtClean="0"/>
              <a:t>AES Report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7475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Syllabus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726038" cy="4790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0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4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Syllabus skill levels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85" y="1412875"/>
            <a:ext cx="4809256" cy="489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2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4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Core Knowledge Texts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574" y="1412875"/>
            <a:ext cx="3749877" cy="489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8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/>
              <a:t>	Assessment system</a:t>
            </a:r>
            <a:endParaRPr lang="en-GB" sz="1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520257"/>
              </p:ext>
            </p:extLst>
          </p:nvPr>
        </p:nvGraphicFramePr>
        <p:xfrm>
          <a:off x="683568" y="2136922"/>
          <a:ext cx="7920880" cy="3897498"/>
        </p:xfrm>
        <a:graphic>
          <a:graphicData uri="http://schemas.openxmlformats.org/drawingml/2006/table">
            <a:tbl>
              <a:tblPr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{69CF1AB2-1976-4502-BF36-3FF5EA218861}</a:tableStyleId>
              </a:tblPr>
              <a:tblGrid>
                <a:gridCol w="3960440"/>
                <a:gridCol w="3960440"/>
              </a:tblGrid>
              <a:tr h="571998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</a:t>
                      </a:r>
                      <a:r>
                        <a:rPr lang="en-GB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Agreement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8946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Assigned Educational Supervisor (AES) Report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01816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Workplace-Based Assessment + Logbook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</a:t>
                      </a: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CEX</a:t>
                      </a:r>
                      <a:r>
                        <a:rPr lang="en-GB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CBD / DOPS / MSF / </a:t>
                      </a:r>
                      <a:r>
                        <a:rPr lang="en-GB" sz="24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OoT</a:t>
                      </a:r>
                      <a:r>
                        <a:rPr lang="en-GB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PBA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034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Courses: ATLS / APLS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6865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Review</a:t>
                      </a:r>
                      <a:r>
                        <a:rPr lang="en-GB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Competence Progression (A</a:t>
                      </a: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RCP)</a:t>
                      </a:r>
                      <a:endParaRPr lang="en-GB" sz="2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7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MRCS Examination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FRCS Examination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27584" y="141277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Determines whether trainees are meeting the standards of competence</a:t>
            </a:r>
          </a:p>
        </p:txBody>
      </p:sp>
    </p:spTree>
    <p:extLst>
      <p:ext uri="{BB962C8B-B14F-4D97-AF65-F5344CB8AC3E}">
        <p14:creationId xmlns:p14="http://schemas.microsoft.com/office/powerpoint/2010/main" val="39334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/>
              <a:t>	WBA methods</a:t>
            </a: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400" b="1" dirty="0" smtClean="0"/>
          </a:p>
          <a:p>
            <a:pPr lvl="0"/>
            <a:r>
              <a:rPr lang="en-GB" sz="2400" dirty="0" smtClean="0"/>
              <a:t>Clinical Evaluation Exercise - CEX</a:t>
            </a:r>
          </a:p>
          <a:p>
            <a:pPr lvl="0"/>
            <a:r>
              <a:rPr lang="en-GB" sz="2400" dirty="0" smtClean="0"/>
              <a:t>Case Based Discussion – CBD</a:t>
            </a:r>
          </a:p>
          <a:p>
            <a:pPr lvl="0"/>
            <a:r>
              <a:rPr lang="en-GB" sz="2400" dirty="0" smtClean="0"/>
              <a:t>Direct Observation of Procedural Skills – DOPS</a:t>
            </a:r>
          </a:p>
          <a:p>
            <a:pPr lvl="0"/>
            <a:r>
              <a:rPr lang="en-GB" sz="2400" dirty="0" smtClean="0"/>
              <a:t>Multisource Feedback - MSF</a:t>
            </a:r>
          </a:p>
          <a:p>
            <a:pPr lvl="0"/>
            <a:r>
              <a:rPr lang="en-GB" sz="2400" dirty="0" smtClean="0"/>
              <a:t>Procedure Based Assessment – PBA</a:t>
            </a:r>
          </a:p>
          <a:p>
            <a:pPr lvl="0"/>
            <a:r>
              <a:rPr lang="en-GB" sz="2400" dirty="0" smtClean="0"/>
              <a:t>Observation of Teaching – </a:t>
            </a:r>
            <a:r>
              <a:rPr lang="en-GB" sz="2400" dirty="0" err="1" smtClean="0"/>
              <a:t>OoT</a:t>
            </a:r>
            <a:endParaRPr lang="en-GB" sz="2400" dirty="0" smtClean="0"/>
          </a:p>
          <a:p>
            <a:pPr lvl="0"/>
            <a:r>
              <a:rPr lang="en-GB" sz="2400" dirty="0" smtClean="0"/>
              <a:t>Assessment of Audit – </a:t>
            </a:r>
            <a:r>
              <a:rPr lang="en-GB" sz="2400" dirty="0" err="1" smtClean="0"/>
              <a:t>AoA</a:t>
            </a:r>
            <a:endParaRPr lang="en-GB" sz="2400" dirty="0" smtClean="0"/>
          </a:p>
          <a:p>
            <a:pPr lvl="0"/>
            <a:r>
              <a:rPr lang="en-GB" sz="2400" dirty="0" smtClean="0"/>
              <a:t>Non-Technical Skills for Surgeons - NOTSS</a:t>
            </a:r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70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/>
              <a:t>	WBA principles</a:t>
            </a: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800" dirty="0" smtClean="0"/>
          </a:p>
          <a:p>
            <a:pPr lvl="0"/>
            <a:r>
              <a:rPr lang="en-GB" sz="2400" dirty="0" smtClean="0"/>
              <a:t>Assessments </a:t>
            </a:r>
            <a:r>
              <a:rPr lang="en-GB" sz="2400" i="1" dirty="0"/>
              <a:t>for</a:t>
            </a:r>
            <a:r>
              <a:rPr lang="en-GB" sz="2400" dirty="0"/>
              <a:t> learning</a:t>
            </a:r>
          </a:p>
          <a:p>
            <a:pPr lvl="0"/>
            <a:r>
              <a:rPr lang="en-GB" sz="2400" dirty="0"/>
              <a:t>Trainee driven </a:t>
            </a:r>
            <a:endParaRPr lang="en-GB" sz="2400" dirty="0" smtClean="0"/>
          </a:p>
          <a:p>
            <a:pPr lvl="0"/>
            <a:r>
              <a:rPr lang="en-GB" sz="2400" dirty="0" smtClean="0"/>
              <a:t>Also trainer guided: the </a:t>
            </a:r>
            <a:r>
              <a:rPr lang="en-GB" sz="2400" dirty="0"/>
              <a:t>number, type, setting, level etc. should be agreed with your AES as part of the LA</a:t>
            </a:r>
          </a:p>
          <a:p>
            <a:pPr lvl="0"/>
            <a:r>
              <a:rPr lang="en-GB" sz="2400" dirty="0" smtClean="0"/>
              <a:t>Standard is at </a:t>
            </a:r>
            <a:r>
              <a:rPr lang="en-GB" sz="2400" dirty="0"/>
              <a:t>the end point of a stage </a:t>
            </a:r>
            <a:endParaRPr lang="en-GB" sz="2400" dirty="0" smtClean="0"/>
          </a:p>
          <a:p>
            <a:pPr lvl="0"/>
            <a:r>
              <a:rPr lang="en-GB" sz="2400" dirty="0" smtClean="0"/>
              <a:t>Mapped </a:t>
            </a:r>
            <a:r>
              <a:rPr lang="en-GB" sz="2400" dirty="0"/>
              <a:t>to the curriculum</a:t>
            </a:r>
          </a:p>
          <a:p>
            <a:pPr lvl="0"/>
            <a:r>
              <a:rPr lang="en-GB" sz="2400" dirty="0"/>
              <a:t>Forms </a:t>
            </a:r>
            <a:r>
              <a:rPr lang="en-GB" sz="2400" dirty="0" smtClean="0"/>
              <a:t>prompt </a:t>
            </a:r>
            <a:r>
              <a:rPr lang="en-GB" sz="2400" dirty="0"/>
              <a:t>dialogue and capture feedback.</a:t>
            </a:r>
          </a:p>
          <a:p>
            <a:r>
              <a:rPr lang="en-GB" sz="2400" dirty="0"/>
              <a:t>At least 40 WBAs per year. </a:t>
            </a:r>
          </a:p>
          <a:p>
            <a:pPr lvl="0"/>
            <a:r>
              <a:rPr lang="en-GB" sz="2400" dirty="0" smtClean="0"/>
              <a:t>The </a:t>
            </a:r>
            <a:r>
              <a:rPr lang="en-GB" sz="2400" dirty="0"/>
              <a:t>portfolio </a:t>
            </a:r>
            <a:r>
              <a:rPr lang="en-GB" sz="2400" dirty="0" smtClean="0"/>
              <a:t>contributes to AES overall </a:t>
            </a:r>
            <a:r>
              <a:rPr lang="en-GB" sz="2400" dirty="0"/>
              <a:t>assessment </a:t>
            </a:r>
            <a:r>
              <a:rPr lang="en-GB" sz="2400" dirty="0" smtClean="0"/>
              <a:t>for the ARCP</a:t>
            </a:r>
          </a:p>
          <a:p>
            <a:pPr lvl="0"/>
            <a:r>
              <a:rPr lang="en-GB" sz="2400" dirty="0" smtClean="0"/>
              <a:t>Assessment of professionalism</a:t>
            </a:r>
            <a:endParaRPr lang="en-GB" sz="2400" dirty="0"/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93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584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Arial" charset="0"/>
              </a:rPr>
              <a:t>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08912" cy="4968552"/>
          </a:xfrm>
        </p:spPr>
        <p:txBody>
          <a:bodyPr>
            <a:normAutofit/>
          </a:bodyPr>
          <a:lstStyle/>
          <a:p>
            <a:pPr lvl="2">
              <a:defRPr/>
            </a:pPr>
            <a:endParaRPr lang="en-GB" sz="800" dirty="0" smtClean="0">
              <a:latin typeface="Arial" charset="0"/>
            </a:endParaRP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ISCP aims and benefits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Roles and responsibilities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ISCP website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Learning Agreements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Syllabus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Assessment and logbook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Reflective Practice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The ARCP</a:t>
            </a:r>
          </a:p>
        </p:txBody>
      </p:sp>
      <p:pic>
        <p:nvPicPr>
          <p:cNvPr id="6148" name="Picture 4" descr="MCj021568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911" y="4581128"/>
            <a:ext cx="215678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7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CBD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800" dirty="0" smtClean="0"/>
          </a:p>
          <a:p>
            <a:pPr lvl="0"/>
            <a:r>
              <a:rPr lang="en-GB" sz="2200" dirty="0" smtClean="0"/>
              <a:t>Uses medical </a:t>
            </a:r>
            <a:r>
              <a:rPr lang="en-GB" sz="2200" dirty="0"/>
              <a:t>records as the basis for a structured discussion to explore </a:t>
            </a:r>
            <a:r>
              <a:rPr lang="en-GB" sz="2200" dirty="0" smtClean="0"/>
              <a:t>knowledge</a:t>
            </a:r>
            <a:r>
              <a:rPr lang="en-GB" sz="2200" dirty="0"/>
              <a:t>, judgement and clinical reasoning in the management of challenging cases.</a:t>
            </a:r>
          </a:p>
          <a:p>
            <a:r>
              <a:rPr lang="en-GB" sz="2200" dirty="0" smtClean="0"/>
              <a:t>Covers a </a:t>
            </a:r>
            <a:r>
              <a:rPr lang="en-GB" sz="2200" dirty="0"/>
              <a:t>range of clinical problems relevant to the stage of training and the specialty.</a:t>
            </a:r>
          </a:p>
          <a:p>
            <a:pPr lvl="0"/>
            <a:r>
              <a:rPr lang="en-GB" sz="2200" dirty="0" smtClean="0"/>
              <a:t>Includes reflective writing.</a:t>
            </a:r>
            <a:endParaRPr lang="en-GB" sz="2200" dirty="0"/>
          </a:p>
          <a:p>
            <a:pPr lvl="0"/>
            <a:r>
              <a:rPr lang="en-GB" sz="2200" dirty="0" smtClean="0"/>
              <a:t>Assessed </a:t>
            </a:r>
            <a:r>
              <a:rPr lang="en-GB" sz="2200" dirty="0"/>
              <a:t>by the AES, Clinical Supervisors, other consultants and </a:t>
            </a:r>
            <a:r>
              <a:rPr lang="en-GB" sz="2200" dirty="0" smtClean="0"/>
              <a:t>senior </a:t>
            </a:r>
            <a:r>
              <a:rPr lang="en-GB" sz="2200" dirty="0" err="1"/>
              <a:t>StRs</a:t>
            </a:r>
            <a:r>
              <a:rPr lang="en-GB" sz="2200" dirty="0"/>
              <a:t> </a:t>
            </a:r>
            <a:endParaRPr lang="en-GB" sz="2200" dirty="0" smtClean="0"/>
          </a:p>
          <a:p>
            <a:pPr lvl="0"/>
            <a:r>
              <a:rPr lang="en-GB" sz="2200" dirty="0" smtClean="0"/>
              <a:t>Takes </a:t>
            </a:r>
            <a:r>
              <a:rPr lang="en-GB" sz="2200" dirty="0"/>
              <a:t>about 15-20 minutes </a:t>
            </a:r>
            <a:r>
              <a:rPr lang="en-GB" sz="2200" dirty="0" smtClean="0"/>
              <a:t>for discussion </a:t>
            </a:r>
            <a:r>
              <a:rPr lang="en-GB" sz="2200" dirty="0"/>
              <a:t>of the case and 5-10 minutes for feedback</a:t>
            </a:r>
          </a:p>
          <a:p>
            <a:pPr lvl="0"/>
            <a:r>
              <a:rPr lang="en-GB" sz="2200" dirty="0"/>
              <a:t>Appropriate settings </a:t>
            </a:r>
            <a:r>
              <a:rPr lang="en-GB" sz="2200" dirty="0" smtClean="0"/>
              <a:t>include case presentations, outpatient clinics, A&amp;E </a:t>
            </a:r>
            <a:r>
              <a:rPr lang="en-GB" sz="2200" dirty="0"/>
              <a:t>(especially if not admitted</a:t>
            </a:r>
            <a:r>
              <a:rPr lang="en-GB" sz="2200" dirty="0" smtClean="0"/>
              <a:t>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133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CEX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Observed </a:t>
            </a:r>
            <a:r>
              <a:rPr lang="en-GB" sz="2200" dirty="0"/>
              <a:t>trainee-patient clinical encounter</a:t>
            </a:r>
          </a:p>
          <a:p>
            <a:pPr lvl="0"/>
            <a:r>
              <a:rPr lang="en-GB" sz="2200" dirty="0"/>
              <a:t>Evaluates the trainee’s ability to take a history, examine, reason, organise and communicate</a:t>
            </a:r>
          </a:p>
          <a:p>
            <a:pPr lvl="0"/>
            <a:r>
              <a:rPr lang="en-GB" sz="2200" dirty="0"/>
              <a:t>Assessed by the trainee’s current AES, other consultants, senior </a:t>
            </a:r>
            <a:r>
              <a:rPr lang="en-GB" sz="2200" dirty="0" err="1"/>
              <a:t>StRs</a:t>
            </a:r>
            <a:r>
              <a:rPr lang="en-GB" sz="2200" dirty="0"/>
              <a:t> and staff grades and other senior health care professionals </a:t>
            </a:r>
            <a:endParaRPr lang="en-GB" sz="2200" dirty="0" smtClean="0"/>
          </a:p>
          <a:p>
            <a:pPr lvl="0"/>
            <a:r>
              <a:rPr lang="en-GB" sz="2200" dirty="0" smtClean="0"/>
              <a:t>Takes </a:t>
            </a:r>
            <a:r>
              <a:rPr lang="en-GB" sz="2200" dirty="0"/>
              <a:t>about 15-20 minutes for the discussion and 5-10 minutes for feedback</a:t>
            </a:r>
          </a:p>
          <a:p>
            <a:pPr lvl="0"/>
            <a:r>
              <a:rPr lang="en-GB" sz="2200" dirty="0"/>
              <a:t>Appropriate settings </a:t>
            </a:r>
            <a:r>
              <a:rPr lang="en-GB" sz="2200" dirty="0" smtClean="0"/>
              <a:t>include clinic, breaking </a:t>
            </a:r>
            <a:r>
              <a:rPr lang="en-GB" sz="2200" dirty="0"/>
              <a:t>bad news in planned </a:t>
            </a:r>
            <a:r>
              <a:rPr lang="en-GB" sz="2200" dirty="0" smtClean="0"/>
              <a:t>settings, ward, A&amp;E, Dealing </a:t>
            </a:r>
            <a:r>
              <a:rPr lang="en-GB" sz="2200" dirty="0"/>
              <a:t>with a patient/relative who has a complaint</a:t>
            </a:r>
          </a:p>
        </p:txBody>
      </p:sp>
    </p:spTree>
    <p:extLst>
      <p:ext uri="{BB962C8B-B14F-4D97-AF65-F5344CB8AC3E}">
        <p14:creationId xmlns:p14="http://schemas.microsoft.com/office/powerpoint/2010/main" val="15952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DOPS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 fontScale="25000" lnSpcReduction="20000"/>
          </a:bodyPr>
          <a:lstStyle/>
          <a:p>
            <a:pPr lvl="0"/>
            <a:endParaRPr lang="en-GB" sz="2200" dirty="0" smtClean="0"/>
          </a:p>
          <a:p>
            <a:pPr lvl="0">
              <a:lnSpc>
                <a:spcPct val="120000"/>
              </a:lnSpc>
            </a:pPr>
            <a:r>
              <a:rPr lang="en-GB" sz="9600" dirty="0" smtClean="0"/>
              <a:t>Observed </a:t>
            </a:r>
            <a:r>
              <a:rPr lang="en-GB" sz="9600" dirty="0"/>
              <a:t>short, diagnostic and interventional procedures during routine surgical practice </a:t>
            </a:r>
          </a:p>
          <a:p>
            <a:pPr lvl="0">
              <a:lnSpc>
                <a:spcPct val="120000"/>
              </a:lnSpc>
            </a:pPr>
            <a:r>
              <a:rPr lang="en-GB" sz="9600" dirty="0"/>
              <a:t>Covers patient safety, preparation, operative technique, communication and documentation </a:t>
            </a:r>
          </a:p>
          <a:p>
            <a:pPr lvl="0">
              <a:lnSpc>
                <a:spcPct val="120000"/>
              </a:lnSpc>
            </a:pPr>
            <a:r>
              <a:rPr lang="en-GB" sz="9600" dirty="0"/>
              <a:t>Available for most index procedures in core training </a:t>
            </a:r>
          </a:p>
          <a:p>
            <a:pPr lvl="0">
              <a:lnSpc>
                <a:spcPct val="120000"/>
              </a:lnSpc>
            </a:pPr>
            <a:r>
              <a:rPr lang="en-GB" sz="9600" dirty="0"/>
              <a:t>As training progresses </a:t>
            </a:r>
            <a:r>
              <a:rPr lang="en-GB" sz="9600" dirty="0" smtClean="0"/>
              <a:t>DOPS </a:t>
            </a:r>
            <a:r>
              <a:rPr lang="en-GB" sz="9600" dirty="0"/>
              <a:t>are superseded by </a:t>
            </a:r>
            <a:r>
              <a:rPr lang="en-GB" sz="9600" dirty="0" smtClean="0"/>
              <a:t>PBAs</a:t>
            </a:r>
            <a:endParaRPr lang="en-GB" sz="9600" dirty="0"/>
          </a:p>
          <a:p>
            <a:pPr lvl="0">
              <a:lnSpc>
                <a:spcPct val="120000"/>
              </a:lnSpc>
            </a:pPr>
            <a:r>
              <a:rPr lang="en-GB" sz="9600" dirty="0"/>
              <a:t>Assessed by the trainee’s current AES, other consultants, senior </a:t>
            </a:r>
            <a:r>
              <a:rPr lang="en-GB" sz="9600" dirty="0" err="1" smtClean="0"/>
              <a:t>StRs</a:t>
            </a:r>
            <a:r>
              <a:rPr lang="en-GB" sz="9600" dirty="0" smtClean="0"/>
              <a:t>/staff grades and other senior HCP</a:t>
            </a:r>
          </a:p>
          <a:p>
            <a:pPr lvl="0">
              <a:lnSpc>
                <a:spcPct val="120000"/>
              </a:lnSpc>
            </a:pPr>
            <a:r>
              <a:rPr lang="en-GB" sz="9600" dirty="0" smtClean="0"/>
              <a:t>Takes </a:t>
            </a:r>
            <a:r>
              <a:rPr lang="en-GB" sz="9600" dirty="0"/>
              <a:t>about 15-20 minutes for the discussion and 5-10 minutes for feedback</a:t>
            </a:r>
          </a:p>
          <a:p>
            <a:pPr lvl="0">
              <a:lnSpc>
                <a:spcPct val="120000"/>
              </a:lnSpc>
            </a:pPr>
            <a:r>
              <a:rPr lang="en-GB" sz="9600" dirty="0" smtClean="0"/>
              <a:t>Settings include ward, out-patients, A&amp;E, theatre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2764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PBA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800" dirty="0" smtClean="0"/>
          </a:p>
          <a:p>
            <a:pPr lvl="0"/>
            <a:r>
              <a:rPr lang="en-GB" sz="2400" dirty="0" smtClean="0"/>
              <a:t>Observed </a:t>
            </a:r>
            <a:r>
              <a:rPr lang="en-GB" sz="2400" dirty="0"/>
              <a:t>assessment of advanced index </a:t>
            </a:r>
            <a:r>
              <a:rPr lang="en-GB" sz="2400" dirty="0" smtClean="0"/>
              <a:t>procedures. </a:t>
            </a:r>
            <a:r>
              <a:rPr lang="en-GB" sz="2400" dirty="0"/>
              <a:t>Usually in theatre, </a:t>
            </a:r>
            <a:r>
              <a:rPr lang="en-GB" sz="2400" dirty="0" smtClean="0"/>
              <a:t>scrubbed.</a:t>
            </a:r>
            <a:endParaRPr lang="en-GB" sz="2400" dirty="0"/>
          </a:p>
          <a:p>
            <a:pPr lvl="0"/>
            <a:r>
              <a:rPr lang="en-GB" sz="2400" dirty="0"/>
              <a:t>Covers patient safety, consent, pre-operative planning and preparation, exposure &amp; closure, </a:t>
            </a:r>
            <a:r>
              <a:rPr lang="en-GB" sz="2400" dirty="0" smtClean="0"/>
              <a:t>intraoperative technique </a:t>
            </a:r>
            <a:r>
              <a:rPr lang="en-GB" sz="2400" dirty="0"/>
              <a:t>and post-operative management</a:t>
            </a:r>
          </a:p>
          <a:p>
            <a:pPr lvl="0"/>
            <a:r>
              <a:rPr lang="en-GB" sz="2400" dirty="0"/>
              <a:t>Assessed by the current </a:t>
            </a:r>
            <a:r>
              <a:rPr lang="en-GB" sz="2400" dirty="0" smtClean="0"/>
              <a:t>AES, other </a:t>
            </a:r>
            <a:r>
              <a:rPr lang="en-GB" sz="2400" dirty="0"/>
              <a:t>consultants and in some specialties, senior </a:t>
            </a:r>
            <a:r>
              <a:rPr lang="en-GB" sz="2400" dirty="0" err="1"/>
              <a:t>StRs</a:t>
            </a:r>
            <a:r>
              <a:rPr lang="en-GB" sz="2400" dirty="0"/>
              <a:t> depending upon </a:t>
            </a:r>
            <a:r>
              <a:rPr lang="en-GB" sz="2400" dirty="0" smtClean="0"/>
              <a:t>level and </a:t>
            </a:r>
            <a:r>
              <a:rPr lang="en-GB" sz="2400" dirty="0"/>
              <a:t>the complexity of the </a:t>
            </a:r>
            <a:r>
              <a:rPr lang="en-GB" sz="2400" dirty="0" smtClean="0"/>
              <a:t>procedure.</a:t>
            </a:r>
          </a:p>
          <a:p>
            <a:pPr lvl="0"/>
            <a:r>
              <a:rPr lang="en-GB" sz="2400" dirty="0" smtClean="0"/>
              <a:t>Takes about 10-15 </a:t>
            </a:r>
            <a:r>
              <a:rPr lang="en-GB" sz="2400" dirty="0"/>
              <a:t>minutes for </a:t>
            </a:r>
            <a:r>
              <a:rPr lang="en-GB" sz="2400" dirty="0" smtClean="0"/>
              <a:t>the discussion and 5-10 minutes for completion </a:t>
            </a:r>
            <a:r>
              <a:rPr lang="en-GB" sz="2400" dirty="0"/>
              <a:t>of the </a:t>
            </a:r>
            <a:r>
              <a:rPr lang="en-GB" sz="2400" dirty="0" smtClean="0"/>
              <a:t>form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7610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MSF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 fontScale="55000" lnSpcReduction="20000"/>
          </a:bodyPr>
          <a:lstStyle/>
          <a:p>
            <a:pPr lvl="0"/>
            <a:endParaRPr lang="en-GB" sz="2200" dirty="0" smtClean="0"/>
          </a:p>
          <a:p>
            <a:pPr lvl="0">
              <a:lnSpc>
                <a:spcPct val="120000"/>
              </a:lnSpc>
            </a:pPr>
            <a:r>
              <a:rPr lang="en-GB" sz="3800" dirty="0"/>
              <a:t>Uses the trainee’s self-assessment and the collated ratings from a range of members of the </a:t>
            </a:r>
            <a:r>
              <a:rPr lang="en-GB" sz="3800" dirty="0" smtClean="0"/>
              <a:t>multidisciplinary team </a:t>
            </a:r>
            <a:r>
              <a:rPr lang="en-GB" sz="3800" dirty="0"/>
              <a:t>from different grades and </a:t>
            </a:r>
            <a:r>
              <a:rPr lang="en-GB" sz="3800" dirty="0" smtClean="0"/>
              <a:t>settings</a:t>
            </a:r>
          </a:p>
          <a:p>
            <a:pPr lvl="0">
              <a:lnSpc>
                <a:spcPct val="120000"/>
              </a:lnSpc>
            </a:pPr>
            <a:r>
              <a:rPr lang="en-GB" sz="3800" dirty="0" smtClean="0"/>
              <a:t>Evaluates clinical </a:t>
            </a:r>
            <a:r>
              <a:rPr lang="en-GB" sz="3800" dirty="0"/>
              <a:t>care and professionalism in a team-working environment, mapped to </a:t>
            </a:r>
            <a:r>
              <a:rPr lang="en-GB" sz="3800" dirty="0" smtClean="0"/>
              <a:t>the standards </a:t>
            </a:r>
            <a:r>
              <a:rPr lang="en-GB" sz="3800" dirty="0"/>
              <a:t>of Good Medical Practice.</a:t>
            </a:r>
          </a:p>
          <a:p>
            <a:pPr lvl="0">
              <a:lnSpc>
                <a:spcPct val="120000"/>
              </a:lnSpc>
            </a:pPr>
            <a:r>
              <a:rPr lang="en-GB" sz="3800" dirty="0" smtClean="0"/>
              <a:t>One </a:t>
            </a:r>
            <a:r>
              <a:rPr lang="en-GB" sz="3800" dirty="0"/>
              <a:t>MSF in each year of surgical training. </a:t>
            </a:r>
            <a:endParaRPr lang="en-GB" sz="3800" dirty="0" smtClean="0"/>
          </a:p>
          <a:p>
            <a:pPr lvl="0">
              <a:lnSpc>
                <a:spcPct val="120000"/>
              </a:lnSpc>
            </a:pPr>
            <a:r>
              <a:rPr lang="en-GB" sz="3800" dirty="0" smtClean="0"/>
              <a:t>The current AES must </a:t>
            </a:r>
            <a:r>
              <a:rPr lang="en-GB" sz="3800" dirty="0"/>
              <a:t>be </a:t>
            </a:r>
            <a:r>
              <a:rPr lang="en-GB" sz="3800" dirty="0" smtClean="0"/>
              <a:t>a </a:t>
            </a:r>
            <a:r>
              <a:rPr lang="en-GB" sz="3800" dirty="0" err="1" smtClean="0"/>
              <a:t>rater</a:t>
            </a:r>
            <a:r>
              <a:rPr lang="en-GB" sz="3800" dirty="0" smtClean="0"/>
              <a:t>.</a:t>
            </a:r>
            <a:endParaRPr lang="en-GB" sz="3800" dirty="0"/>
          </a:p>
          <a:p>
            <a:pPr lvl="0">
              <a:lnSpc>
                <a:spcPct val="120000"/>
              </a:lnSpc>
            </a:pPr>
            <a:r>
              <a:rPr lang="en-GB" sz="3800" dirty="0" smtClean="0"/>
              <a:t>Trainee chooses at </a:t>
            </a:r>
            <a:r>
              <a:rPr lang="en-GB" sz="3800" dirty="0"/>
              <a:t>least </a:t>
            </a:r>
            <a:r>
              <a:rPr lang="en-GB" sz="3800" dirty="0" smtClean="0"/>
              <a:t>12 (minimum 8)  from different grades</a:t>
            </a:r>
            <a:endParaRPr lang="en-GB" sz="3800" dirty="0"/>
          </a:p>
          <a:p>
            <a:pPr lvl="0">
              <a:lnSpc>
                <a:spcPct val="120000"/>
              </a:lnSpc>
            </a:pPr>
            <a:r>
              <a:rPr lang="en-GB" sz="3800" dirty="0" err="1" smtClean="0"/>
              <a:t>Raters</a:t>
            </a:r>
            <a:r>
              <a:rPr lang="en-GB" sz="3800" dirty="0" smtClean="0"/>
              <a:t> need </a:t>
            </a:r>
            <a:r>
              <a:rPr lang="en-GB" sz="3800" dirty="0"/>
              <a:t>to </a:t>
            </a:r>
            <a:r>
              <a:rPr lang="en-GB" sz="3800" dirty="0" smtClean="0"/>
              <a:t>have read the </a:t>
            </a:r>
            <a:r>
              <a:rPr lang="en-GB" sz="3800" dirty="0"/>
              <a:t>guidance notes </a:t>
            </a:r>
            <a:r>
              <a:rPr lang="en-GB" sz="3800" dirty="0" smtClean="0"/>
              <a:t>form</a:t>
            </a:r>
            <a:r>
              <a:rPr lang="en-GB" sz="38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GB" sz="3800" dirty="0"/>
              <a:t>Takes approximately 5-10 minutes to complete the form.</a:t>
            </a:r>
          </a:p>
          <a:p>
            <a:pPr lvl="0">
              <a:lnSpc>
                <a:spcPct val="120000"/>
              </a:lnSpc>
            </a:pPr>
            <a:r>
              <a:rPr lang="en-GB" sz="3800" dirty="0" smtClean="0"/>
              <a:t>Trainee must meet </a:t>
            </a:r>
            <a:r>
              <a:rPr lang="en-GB" sz="3800" dirty="0"/>
              <a:t>with </a:t>
            </a:r>
            <a:r>
              <a:rPr lang="en-GB" sz="3800" dirty="0" smtClean="0"/>
              <a:t>the AES </a:t>
            </a:r>
            <a:r>
              <a:rPr lang="en-GB" sz="3800" dirty="0"/>
              <a:t>to discuss the feedback and complete the process.</a:t>
            </a:r>
          </a:p>
        </p:txBody>
      </p:sp>
    </p:spTree>
    <p:extLst>
      <p:ext uri="{BB962C8B-B14F-4D97-AF65-F5344CB8AC3E}">
        <p14:creationId xmlns:p14="http://schemas.microsoft.com/office/powerpoint/2010/main" val="42155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Teaching &amp; Audit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3000" b="1" dirty="0" smtClean="0"/>
          </a:p>
          <a:p>
            <a:pPr marL="0" lvl="0" indent="0">
              <a:buNone/>
            </a:pPr>
            <a:r>
              <a:rPr lang="en-GB" sz="3000" b="1" dirty="0" smtClean="0"/>
              <a:t>Observation of Teaching</a:t>
            </a:r>
          </a:p>
          <a:p>
            <a:r>
              <a:rPr lang="en-GB" sz="2400" dirty="0" smtClean="0"/>
              <a:t>Assesses trainee’s </a:t>
            </a:r>
            <a:r>
              <a:rPr lang="en-GB" sz="2400" dirty="0"/>
              <a:t>formalised teaching</a:t>
            </a:r>
          </a:p>
          <a:p>
            <a:r>
              <a:rPr lang="en-GB" sz="2400" dirty="0"/>
              <a:t>Assessors can be any doctor with suitable experience</a:t>
            </a:r>
          </a:p>
          <a:p>
            <a:pPr marL="0" lvl="0" indent="0">
              <a:buNone/>
            </a:pPr>
            <a:r>
              <a:rPr lang="en-GB" sz="3000" b="1" dirty="0"/>
              <a:t>Assessment of Audit</a:t>
            </a:r>
          </a:p>
          <a:p>
            <a:r>
              <a:rPr lang="en-GB" sz="2400" dirty="0" smtClean="0"/>
              <a:t>Provides feedback on trainee’s completed audits, when submitted for review</a:t>
            </a:r>
          </a:p>
          <a:p>
            <a:r>
              <a:rPr lang="en-GB" sz="2400" dirty="0" smtClean="0"/>
              <a:t>More than one assessor should take part</a:t>
            </a:r>
          </a:p>
          <a:p>
            <a:r>
              <a:rPr lang="en-GB" sz="2400" dirty="0" smtClean="0"/>
              <a:t>Assessors can be any surgeon with appropriate expertise</a:t>
            </a:r>
          </a:p>
          <a:p>
            <a:pPr marL="0" lvl="0" indent="0">
              <a:buNone/>
            </a:pP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29460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WBA process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  <a:solidFill>
            <a:srgbClr val="6D9DF2">
              <a:alpha val="23922"/>
            </a:srgbClr>
          </a:solidFill>
          <a:ln>
            <a:noFill/>
          </a:ln>
        </p:spPr>
        <p:txBody>
          <a:bodyPr>
            <a:normAutofit/>
          </a:bodyPr>
          <a:lstStyle/>
          <a:p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Agree with the assessor in advance</a:t>
            </a:r>
          </a:p>
          <a:p>
            <a:r>
              <a:rPr lang="en-GB" sz="2200" dirty="0"/>
              <a:t>Ensure assessor is trained in the tool and </a:t>
            </a:r>
            <a:r>
              <a:rPr lang="en-GB" sz="2200" dirty="0" smtClean="0"/>
              <a:t>expert in the task</a:t>
            </a:r>
            <a:endParaRPr lang="en-GB" sz="2200" dirty="0"/>
          </a:p>
          <a:p>
            <a:r>
              <a:rPr lang="en-GB" sz="2200" dirty="0"/>
              <a:t>Draw on </a:t>
            </a:r>
            <a:r>
              <a:rPr lang="en-GB" sz="2200" dirty="0" smtClean="0"/>
              <a:t>different assessors, settings and cases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Ensure patient safety and consent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Prepare and reflect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Make sure your assessor gives you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Upload ratings as soon as possible with your own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Reflect on your feedback and undertake any actions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Ensure your assessor validates your assessment</a:t>
            </a:r>
          </a:p>
        </p:txBody>
      </p:sp>
    </p:spTree>
    <p:extLst>
      <p:ext uri="{BB962C8B-B14F-4D97-AF65-F5344CB8AC3E}">
        <p14:creationId xmlns:p14="http://schemas.microsoft.com/office/powerpoint/2010/main" val="41858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84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Surgical </a:t>
            </a:r>
            <a:r>
              <a:rPr lang="en-GB" sz="4000" dirty="0" err="1" smtClean="0"/>
              <a:t>el</a:t>
            </a:r>
            <a:r>
              <a:rPr lang="en-GB" sz="4000" dirty="0" err="1" smtClean="0">
                <a:solidFill>
                  <a:schemeClr val="accent1">
                    <a:lumMod val="50000"/>
                  </a:schemeClr>
                </a:solidFill>
              </a:rPr>
              <a:t>ogbook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  <a:solidFill>
            <a:srgbClr val="6D9DF2">
              <a:alpha val="23922"/>
            </a:srgbClr>
          </a:solidFill>
          <a:ln>
            <a:noFill/>
          </a:ln>
        </p:spPr>
        <p:txBody>
          <a:bodyPr>
            <a:normAutofit/>
          </a:bodyPr>
          <a:lstStyle/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https://www.elogbook.org</a:t>
            </a:r>
            <a:r>
              <a:rPr lang="en-GB" sz="2400" dirty="0" smtClean="0">
                <a:hlinkClick r:id="rId2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Registration </a:t>
            </a:r>
            <a:r>
              <a:rPr lang="en-GB" sz="2400" dirty="0"/>
              <a:t>required</a:t>
            </a:r>
          </a:p>
          <a:p>
            <a:r>
              <a:rPr lang="en-GB" sz="2400" dirty="0" smtClean="0"/>
              <a:t>Record of all operative procedures</a:t>
            </a:r>
          </a:p>
          <a:p>
            <a:r>
              <a:rPr lang="en-GB" sz="2400" dirty="0" smtClean="0"/>
              <a:t>Builds a record of operative experience</a:t>
            </a:r>
          </a:p>
          <a:p>
            <a:r>
              <a:rPr lang="en-GB" sz="2400" dirty="0" smtClean="0"/>
              <a:t>Records level of involvement and supervision level</a:t>
            </a:r>
          </a:p>
          <a:p>
            <a:r>
              <a:rPr lang="en-GB" sz="2400" dirty="0" smtClean="0"/>
              <a:t>Respect for confidentiality of colleagues and patients</a:t>
            </a:r>
          </a:p>
          <a:p>
            <a:r>
              <a:rPr lang="en-GB" sz="2400" dirty="0" smtClean="0"/>
              <a:t>Consolidated reports can be viewed within the ISCP</a:t>
            </a:r>
          </a:p>
        </p:txBody>
      </p:sp>
    </p:spTree>
    <p:extLst>
      <p:ext uri="{BB962C8B-B14F-4D97-AF65-F5344CB8AC3E}">
        <p14:creationId xmlns:p14="http://schemas.microsoft.com/office/powerpoint/2010/main" val="2066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84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Logbook levels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  <a:solidFill>
            <a:srgbClr val="6D9DF2">
              <a:alpha val="23922"/>
            </a:srgbClr>
          </a:solidFill>
          <a:ln>
            <a:noFill/>
          </a:ln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Observed (O)</a:t>
            </a:r>
          </a:p>
          <a:p>
            <a:r>
              <a:rPr lang="en-GB" sz="2400" dirty="0" smtClean="0"/>
              <a:t>Assisting (A)</a:t>
            </a:r>
          </a:p>
          <a:p>
            <a:r>
              <a:rPr lang="en-GB" sz="2400" dirty="0" smtClean="0"/>
              <a:t>Supervised – trainer scrubbed (S-TS)</a:t>
            </a:r>
          </a:p>
          <a:p>
            <a:r>
              <a:rPr lang="en-GB" sz="2400" dirty="0" smtClean="0"/>
              <a:t>Supervised – trainer </a:t>
            </a:r>
            <a:r>
              <a:rPr lang="en-GB" sz="2400" dirty="0" err="1" smtClean="0"/>
              <a:t>unscrubbed</a:t>
            </a:r>
            <a:r>
              <a:rPr lang="en-GB" sz="2400" dirty="0" smtClean="0"/>
              <a:t> (S-TU)</a:t>
            </a:r>
          </a:p>
          <a:p>
            <a:r>
              <a:rPr lang="en-GB" sz="2400" dirty="0" smtClean="0"/>
              <a:t>Performed (P)</a:t>
            </a:r>
          </a:p>
          <a:p>
            <a:r>
              <a:rPr lang="en-GB" sz="2400" dirty="0" smtClean="0"/>
              <a:t>Training more junior trainee (T)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917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68" y="0"/>
            <a:ext cx="9144000" cy="1417638"/>
          </a:xfrm>
        </p:spPr>
        <p:txBody>
          <a:bodyPr/>
          <a:lstStyle/>
          <a:p>
            <a:r>
              <a:rPr lang="en-GB" dirty="0" smtClean="0"/>
              <a:t>	Reflective practice</a:t>
            </a: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endParaRPr lang="en-GB" sz="800" dirty="0" smtClean="0"/>
          </a:p>
          <a:p>
            <a:endParaRPr lang="en-GB" sz="800" dirty="0" smtClean="0"/>
          </a:p>
          <a:p>
            <a:r>
              <a:rPr lang="en-GB" sz="2400" dirty="0" smtClean="0"/>
              <a:t>Purposeful use of experience to improve practice</a:t>
            </a:r>
          </a:p>
          <a:p>
            <a:r>
              <a:rPr lang="en-GB" sz="2400" dirty="0" smtClean="0"/>
              <a:t>Requirement </a:t>
            </a:r>
            <a:r>
              <a:rPr lang="en-GB" sz="2400" dirty="0"/>
              <a:t>of the curriculum </a:t>
            </a:r>
            <a:endParaRPr lang="en-GB" sz="2400" dirty="0" smtClean="0"/>
          </a:p>
          <a:p>
            <a:r>
              <a:rPr lang="en-GB" sz="2400" dirty="0" smtClean="0"/>
              <a:t>Evidence section</a:t>
            </a:r>
          </a:p>
          <a:p>
            <a:r>
              <a:rPr lang="en-GB" sz="2400" dirty="0" smtClean="0"/>
              <a:t>WBA comments</a:t>
            </a:r>
            <a:endParaRPr lang="en-GB" sz="2400" dirty="0"/>
          </a:p>
          <a:p>
            <a:r>
              <a:rPr lang="en-GB" sz="2400" dirty="0"/>
              <a:t>MSF Self-assessment</a:t>
            </a:r>
          </a:p>
          <a:p>
            <a:r>
              <a:rPr lang="en-GB" sz="2400" dirty="0" smtClean="0"/>
              <a:t>Case-Based </a:t>
            </a:r>
            <a:r>
              <a:rPr lang="en-GB" sz="2400" dirty="0"/>
              <a:t>Discussion (CBD</a:t>
            </a:r>
            <a:r>
              <a:rPr lang="en-GB" sz="2400" dirty="0" smtClean="0"/>
              <a:t>) reflective writing</a:t>
            </a:r>
            <a:endParaRPr lang="en-GB" sz="2400" dirty="0"/>
          </a:p>
          <a:p>
            <a:r>
              <a:rPr lang="en-GB" sz="2400" dirty="0"/>
              <a:t>Personal Development </a:t>
            </a:r>
            <a:r>
              <a:rPr lang="en-GB" sz="2400" dirty="0" smtClean="0"/>
              <a:t>Plan</a:t>
            </a:r>
          </a:p>
          <a:p>
            <a:r>
              <a:rPr lang="en-GB" sz="2400" dirty="0" smtClean="0"/>
              <a:t>Journal</a:t>
            </a:r>
          </a:p>
          <a:p>
            <a:r>
              <a:rPr lang="en-GB" sz="2400" dirty="0" smtClean="0"/>
              <a:t>Must respect confidentiality of colleagues and patients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24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584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Arial" charset="0"/>
              </a:rPr>
              <a:t>ISCP Aims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08912" cy="4968552"/>
          </a:xfrm>
        </p:spPr>
        <p:txBody>
          <a:bodyPr>
            <a:normAutofit/>
          </a:bodyPr>
          <a:lstStyle/>
          <a:p>
            <a:pPr lvl="2">
              <a:defRPr/>
            </a:pPr>
            <a:endParaRPr lang="en-GB" sz="800" dirty="0" smtClean="0">
              <a:latin typeface="Arial" charset="0"/>
            </a:endParaRP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Structured and supervised framework with definable endpoint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Clear standards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Fully integrated assessment system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Approved by SACs and the GMC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Promote professionalism</a:t>
            </a:r>
          </a:p>
          <a:p>
            <a:pPr lvl="2">
              <a:defRPr/>
            </a:pPr>
            <a:r>
              <a:rPr lang="en-GB" sz="3000" dirty="0" smtClean="0">
                <a:latin typeface="Arial" charset="0"/>
              </a:rPr>
              <a:t>Patient safety and improved care</a:t>
            </a:r>
          </a:p>
        </p:txBody>
      </p:sp>
    </p:spTree>
    <p:extLst>
      <p:ext uri="{BB962C8B-B14F-4D97-AF65-F5344CB8AC3E}">
        <p14:creationId xmlns:p14="http://schemas.microsoft.com/office/powerpoint/2010/main" val="40406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68" y="0"/>
            <a:ext cx="9144000" cy="1417638"/>
          </a:xfrm>
        </p:spPr>
        <p:txBody>
          <a:bodyPr/>
          <a:lstStyle/>
          <a:p>
            <a:r>
              <a:rPr lang="en-GB" dirty="0" smtClean="0"/>
              <a:t>	ARCP</a:t>
            </a: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800" dirty="0" smtClean="0"/>
          </a:p>
          <a:p>
            <a:pPr lvl="0"/>
            <a:r>
              <a:rPr lang="en-GB" sz="2400" dirty="0" smtClean="0"/>
              <a:t>40 </a:t>
            </a:r>
            <a:r>
              <a:rPr lang="en-GB" sz="2400" dirty="0"/>
              <a:t>WBAs of different types linked to Learning </a:t>
            </a:r>
            <a:r>
              <a:rPr lang="en-GB" sz="2400" dirty="0" smtClean="0"/>
              <a:t>Agreement</a:t>
            </a:r>
          </a:p>
          <a:p>
            <a:pPr lvl="0"/>
            <a:r>
              <a:rPr lang="en-GB" sz="2400" dirty="0" smtClean="0"/>
              <a:t>MSF </a:t>
            </a:r>
          </a:p>
          <a:p>
            <a:pPr lvl="0"/>
            <a:r>
              <a:rPr lang="en-GB" sz="2400" dirty="0" smtClean="0"/>
              <a:t>Evidence </a:t>
            </a:r>
            <a:r>
              <a:rPr lang="en-GB" sz="2400" dirty="0"/>
              <a:t>section – exams, courses, projects, publications, research etc.</a:t>
            </a:r>
          </a:p>
          <a:p>
            <a:pPr lvl="0"/>
            <a:r>
              <a:rPr lang="en-GB" sz="2400" dirty="0"/>
              <a:t>Audit / Quality Improvement project </a:t>
            </a:r>
            <a:endParaRPr lang="en-GB" sz="2400" dirty="0" smtClean="0"/>
          </a:p>
          <a:p>
            <a:pPr lvl="0"/>
            <a:r>
              <a:rPr lang="en-GB" sz="2400" dirty="0" smtClean="0"/>
              <a:t>Surgical </a:t>
            </a:r>
            <a:r>
              <a:rPr lang="en-GB" sz="2400" dirty="0"/>
              <a:t>logbook </a:t>
            </a:r>
            <a:endParaRPr lang="en-GB" sz="2400" dirty="0" smtClean="0"/>
          </a:p>
          <a:p>
            <a:pPr lvl="0"/>
            <a:r>
              <a:rPr lang="en-GB" sz="2400" dirty="0" smtClean="0"/>
              <a:t>Clinical </a:t>
            </a:r>
            <a:r>
              <a:rPr lang="en-GB" sz="2400" dirty="0"/>
              <a:t>Supervisor comments</a:t>
            </a:r>
          </a:p>
          <a:p>
            <a:pPr lvl="0"/>
            <a:r>
              <a:rPr lang="en-GB" sz="2400" dirty="0"/>
              <a:t>Learning Agreement </a:t>
            </a:r>
            <a:endParaRPr lang="en-GB" sz="2400" dirty="0" smtClean="0"/>
          </a:p>
          <a:p>
            <a:pPr lvl="0"/>
            <a:r>
              <a:rPr lang="en-GB" sz="2400" dirty="0" smtClean="0"/>
              <a:t>AES </a:t>
            </a:r>
            <a:r>
              <a:rPr lang="en-GB" sz="2400" dirty="0"/>
              <a:t>Reports </a:t>
            </a:r>
            <a:endParaRPr lang="en-GB" sz="2400" dirty="0" smtClean="0"/>
          </a:p>
          <a:p>
            <a:pPr lvl="0"/>
            <a:r>
              <a:rPr lang="en-GB" sz="2400" dirty="0" smtClean="0"/>
              <a:t>JCST </a:t>
            </a:r>
            <a:r>
              <a:rPr lang="en-GB" sz="2400" dirty="0"/>
              <a:t>trainee survey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370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584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Arial" charset="0"/>
              </a:rPr>
              <a:t>Trainee benefits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08912" cy="4968552"/>
          </a:xfrm>
        </p:spPr>
        <p:txBody>
          <a:bodyPr>
            <a:normAutofit/>
          </a:bodyPr>
          <a:lstStyle/>
          <a:p>
            <a:pPr lvl="2">
              <a:defRPr/>
            </a:pPr>
            <a:endParaRPr lang="en-GB" sz="800" dirty="0" smtClean="0">
              <a:latin typeface="Arial" charset="0"/>
            </a:endParaRPr>
          </a:p>
          <a:p>
            <a:pPr marL="914400" lvl="2" indent="0">
              <a:spcBef>
                <a:spcPts val="1400"/>
              </a:spcBef>
              <a:buNone/>
              <a:defRPr/>
            </a:pPr>
            <a:r>
              <a:rPr lang="en-GB" sz="3000" dirty="0" smtClean="0">
                <a:latin typeface="Arial" charset="0"/>
              </a:rPr>
              <a:t>Mandates: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Consistent training experience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Interaction with trainer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Educational feedback from trainer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Training of trainers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Clearly defined syllabus</a:t>
            </a:r>
          </a:p>
          <a:p>
            <a:pPr lvl="2">
              <a:spcBef>
                <a:spcPts val="1400"/>
              </a:spcBef>
              <a:defRPr/>
            </a:pPr>
            <a:r>
              <a:rPr lang="en-GB" sz="3000" dirty="0" smtClean="0">
                <a:latin typeface="Arial" charset="0"/>
              </a:rPr>
              <a:t>Portfolio of evidence</a:t>
            </a:r>
          </a:p>
          <a:p>
            <a:pPr lvl="2">
              <a:spcBef>
                <a:spcPts val="1400"/>
              </a:spcBef>
              <a:defRPr/>
            </a:pPr>
            <a:endParaRPr lang="en-GB" sz="3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Trainee responsibilities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/>
            <a:endParaRPr lang="en-GB" sz="1100" dirty="0" smtClean="0"/>
          </a:p>
          <a:p>
            <a:pPr lvl="0"/>
            <a:endParaRPr lang="en-GB" sz="1100" dirty="0" smtClean="0"/>
          </a:p>
          <a:p>
            <a:pPr lvl="2"/>
            <a:r>
              <a:rPr lang="en-GB" dirty="0" smtClean="0"/>
              <a:t>Engage with the ISCP</a:t>
            </a:r>
          </a:p>
          <a:p>
            <a:pPr lvl="2"/>
            <a:r>
              <a:rPr lang="en-GB" dirty="0" smtClean="0"/>
              <a:t>Takes </a:t>
            </a:r>
            <a:r>
              <a:rPr lang="en-GB" dirty="0"/>
              <a:t>responsibility for own learning</a:t>
            </a:r>
          </a:p>
          <a:p>
            <a:pPr lvl="2"/>
            <a:r>
              <a:rPr lang="en-GB" dirty="0" smtClean="0"/>
              <a:t>Triggers WBA frequently</a:t>
            </a:r>
            <a:endParaRPr lang="en-GB" dirty="0"/>
          </a:p>
          <a:p>
            <a:pPr lvl="2"/>
            <a:r>
              <a:rPr lang="en-GB" dirty="0" smtClean="0"/>
              <a:t>Exploits learning </a:t>
            </a:r>
            <a:r>
              <a:rPr lang="en-GB" dirty="0"/>
              <a:t>opportunities</a:t>
            </a:r>
          </a:p>
          <a:p>
            <a:pPr lvl="2"/>
            <a:r>
              <a:rPr lang="en-GB" dirty="0"/>
              <a:t>Attends educational programme</a:t>
            </a:r>
          </a:p>
          <a:p>
            <a:pPr lvl="2"/>
            <a:r>
              <a:rPr lang="en-GB" dirty="0" smtClean="0"/>
              <a:t>Undertakes the </a:t>
            </a:r>
            <a:r>
              <a:rPr lang="en-GB" dirty="0"/>
              <a:t>learning agreement </a:t>
            </a:r>
            <a:r>
              <a:rPr lang="en-GB" dirty="0" smtClean="0"/>
              <a:t>with the AES</a:t>
            </a:r>
            <a:endParaRPr lang="en-GB" dirty="0"/>
          </a:p>
          <a:p>
            <a:pPr lvl="2"/>
            <a:r>
              <a:rPr lang="en-GB" dirty="0"/>
              <a:t>Raises issues and difficulties promptly</a:t>
            </a:r>
          </a:p>
          <a:p>
            <a:pPr lvl="2"/>
            <a:r>
              <a:rPr lang="en-GB" dirty="0"/>
              <a:t>Conducts self-directed </a:t>
            </a:r>
            <a:r>
              <a:rPr lang="en-GB" dirty="0" smtClean="0"/>
              <a:t>learning</a:t>
            </a:r>
          </a:p>
          <a:p>
            <a:pPr lvl="2"/>
            <a:r>
              <a:rPr lang="en-GB" dirty="0" smtClean="0"/>
              <a:t>Keeps </a:t>
            </a:r>
            <a:r>
              <a:rPr lang="en-GB" dirty="0"/>
              <a:t>an accurate and up to date portfolio </a:t>
            </a:r>
          </a:p>
        </p:txBody>
      </p:sp>
    </p:spTree>
    <p:extLst>
      <p:ext uri="{BB962C8B-B14F-4D97-AF65-F5344CB8AC3E}">
        <p14:creationId xmlns:p14="http://schemas.microsoft.com/office/powerpoint/2010/main" val="42760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52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Trainer responsibilities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  <a:solidFill>
            <a:srgbClr val="6699FF">
              <a:alpha val="21176"/>
            </a:srgbClr>
          </a:solidFill>
          <a:ln>
            <a:noFill/>
          </a:ln>
        </p:spPr>
        <p:txBody>
          <a:bodyPr>
            <a:normAutofit lnSpcReduction="10000"/>
          </a:bodyPr>
          <a:lstStyle/>
          <a:p>
            <a:pPr lvl="0"/>
            <a:endParaRPr lang="en-GB" sz="1100" dirty="0" smtClean="0"/>
          </a:p>
          <a:p>
            <a:pPr lvl="0"/>
            <a:endParaRPr lang="en-GB" sz="1100" dirty="0" smtClean="0"/>
          </a:p>
          <a:p>
            <a:pPr lvl="2"/>
            <a:r>
              <a:rPr lang="en-GB" dirty="0" smtClean="0"/>
              <a:t>Undertakes training and is qualified for the task</a:t>
            </a:r>
          </a:p>
          <a:p>
            <a:pPr lvl="2"/>
            <a:r>
              <a:rPr lang="en-GB" dirty="0" smtClean="0"/>
              <a:t>Engages with the ISCP</a:t>
            </a:r>
          </a:p>
          <a:p>
            <a:pPr lvl="2"/>
            <a:r>
              <a:rPr lang="en-GB" dirty="0" smtClean="0"/>
              <a:t>Provides induction and supervision</a:t>
            </a:r>
          </a:p>
          <a:p>
            <a:pPr lvl="2"/>
            <a:r>
              <a:rPr lang="en-GB" dirty="0" smtClean="0"/>
              <a:t>Ensures consent and patient safety in relation to trainee performance</a:t>
            </a:r>
          </a:p>
          <a:p>
            <a:pPr lvl="2"/>
            <a:r>
              <a:rPr lang="en-GB" dirty="0" smtClean="0"/>
              <a:t>Provides appraisal to curriculum standards</a:t>
            </a:r>
          </a:p>
          <a:p>
            <a:pPr lvl="2"/>
            <a:r>
              <a:rPr lang="en-GB" dirty="0"/>
              <a:t>Monitors progress, mentors and guides</a:t>
            </a:r>
          </a:p>
          <a:p>
            <a:pPr lvl="2"/>
            <a:r>
              <a:rPr lang="en-GB" dirty="0" smtClean="0"/>
              <a:t>Assesses, provide formative feedback, validates assessments</a:t>
            </a:r>
          </a:p>
          <a:p>
            <a:pPr lvl="2"/>
            <a:r>
              <a:rPr lang="en-GB" dirty="0" smtClean="0"/>
              <a:t>Reports on progress</a:t>
            </a:r>
          </a:p>
          <a:p>
            <a:pPr lvl="2"/>
            <a:r>
              <a:rPr lang="en-GB" dirty="0" smtClean="0"/>
              <a:t>Identifies concerns and addresses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5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rot="211432">
            <a:off x="2526937" y="1554335"/>
            <a:ext cx="6984776" cy="115323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Multi-professional </a:t>
            </a:r>
            <a:r>
              <a:rPr lang="en-GB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en-GB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</a:t>
            </a:r>
            <a:endParaRPr lang="en-GB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Supervision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106379"/>
              </p:ext>
            </p:extLst>
          </p:nvPr>
        </p:nvGraphicFramePr>
        <p:xfrm>
          <a:off x="1740024" y="1988840"/>
          <a:ext cx="643237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ISCP Website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66" y="1412875"/>
            <a:ext cx="5529494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0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4" y="0"/>
            <a:ext cx="9144000" cy="1417638"/>
          </a:xfrm>
        </p:spPr>
        <p:txBody>
          <a:bodyPr/>
          <a:lstStyle/>
          <a:p>
            <a:r>
              <a:rPr lang="en-GB" dirty="0" smtClean="0">
                <a:solidFill>
                  <a:srgbClr val="EF8A03"/>
                </a:solidFill>
              </a:rPr>
              <a:t>	</a:t>
            </a:r>
            <a:r>
              <a:rPr lang="en-GB" sz="4000" dirty="0" smtClean="0"/>
              <a:t>Dashboard prompts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035" y="1412875"/>
            <a:ext cx="470295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8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1034</Words>
  <Application>Microsoft Office PowerPoint</Application>
  <PresentationFormat>On-screen Show (4:3)</PresentationFormat>
  <Paragraphs>206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School of Surgery Induction Day &lt;Date&gt;  ISCP Session</vt:lpstr>
      <vt:lpstr>Overview</vt:lpstr>
      <vt:lpstr>ISCP Aims</vt:lpstr>
      <vt:lpstr>Trainee benefits</vt:lpstr>
      <vt:lpstr> Trainee responsibilities</vt:lpstr>
      <vt:lpstr> Trainer responsibilities</vt:lpstr>
      <vt:lpstr> Supervision</vt:lpstr>
      <vt:lpstr> ISCP Website</vt:lpstr>
      <vt:lpstr> Dashboard prompts</vt:lpstr>
      <vt:lpstr> Trainee profile</vt:lpstr>
      <vt:lpstr> Placements</vt:lpstr>
      <vt:lpstr> Learning Agreement</vt:lpstr>
      <vt:lpstr> Learning Agreement</vt:lpstr>
      <vt:lpstr> Syllabus</vt:lpstr>
      <vt:lpstr> Syllabus skill levels</vt:lpstr>
      <vt:lpstr> Core Knowledge Texts</vt:lpstr>
      <vt:lpstr> Assessment system</vt:lpstr>
      <vt:lpstr> WBA methods</vt:lpstr>
      <vt:lpstr> WBA principles</vt:lpstr>
      <vt:lpstr> CBD</vt:lpstr>
      <vt:lpstr> CEX</vt:lpstr>
      <vt:lpstr> DOPS</vt:lpstr>
      <vt:lpstr> PBA</vt:lpstr>
      <vt:lpstr> MSF</vt:lpstr>
      <vt:lpstr> Teaching &amp; Audit</vt:lpstr>
      <vt:lpstr>WBA process</vt:lpstr>
      <vt:lpstr>Surgical elogbook</vt:lpstr>
      <vt:lpstr>Logbook levels</vt:lpstr>
      <vt:lpstr> Reflective practice</vt:lpstr>
      <vt:lpstr> ARCP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Maria</cp:lastModifiedBy>
  <cp:revision>364</cp:revision>
  <dcterms:created xsi:type="dcterms:W3CDTF">2013-12-19T13:31:54Z</dcterms:created>
  <dcterms:modified xsi:type="dcterms:W3CDTF">2014-08-03T11:02:12Z</dcterms:modified>
</cp:coreProperties>
</file>